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0"/>
  </p:notesMasterIdLst>
  <p:handoutMasterIdLst>
    <p:handoutMasterId r:id="rId21"/>
  </p:handoutMasterIdLst>
  <p:sldIdLst>
    <p:sldId id="292" r:id="rId5"/>
    <p:sldId id="294" r:id="rId6"/>
    <p:sldId id="291" r:id="rId7"/>
    <p:sldId id="303" r:id="rId8"/>
    <p:sldId id="295" r:id="rId9"/>
    <p:sldId id="296" r:id="rId10"/>
    <p:sldId id="297" r:id="rId11"/>
    <p:sldId id="299" r:id="rId12"/>
    <p:sldId id="300" r:id="rId13"/>
    <p:sldId id="301" r:id="rId14"/>
    <p:sldId id="302" r:id="rId15"/>
    <p:sldId id="305" r:id="rId16"/>
    <p:sldId id="298" r:id="rId17"/>
    <p:sldId id="304" r:id="rId18"/>
    <p:sldId id="293" r:id="rId19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F6F"/>
    <a:srgbClr val="00ACB6"/>
    <a:srgbClr val="013D61"/>
    <a:srgbClr val="F3703A"/>
    <a:srgbClr val="515083"/>
    <a:srgbClr val="2F305C"/>
    <a:srgbClr val="3C4798"/>
    <a:srgbClr val="E68637"/>
    <a:srgbClr val="F6A287"/>
    <a:srgbClr val="E98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2" autoAdjust="0"/>
    <p:restoredTop sz="94639" autoAdjust="0"/>
  </p:normalViewPr>
  <p:slideViewPr>
    <p:cSldViewPr snapToGrid="0">
      <p:cViewPr varScale="1">
        <p:scale>
          <a:sx n="160" d="100"/>
          <a:sy n="160" d="100"/>
        </p:scale>
        <p:origin x="44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 non bariatric procedures (&gt;500)</a:t>
            </a:r>
          </a:p>
        </c:rich>
      </c:tx>
      <c:layout>
        <c:manualLayout>
          <c:xMode val="edge"/>
          <c:yMode val="edge"/>
          <c:x val="0.33080308030803079"/>
          <c:y val="2.4906779350776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Non bariatric surgery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3CE-4639-8D9F-6F198BB3A4F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3CE-4639-8D9F-6F198BB3A4F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3CE-4639-8D9F-6F198BB3A4F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3CE-4639-8D9F-6F198BB3A4F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3CE-4639-8D9F-6F198BB3A4F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B3CE-4639-8D9F-6F198BB3A4F6}"/>
                </c:ext>
              </c:extLst>
            </c:dLbl>
            <c:dLbl>
              <c:idx val="1"/>
              <c:layout>
                <c:manualLayout>
                  <c:x val="4.3749999999999845E-2"/>
                  <c:y val="-4.24423819600493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CE-4639-8D9F-6F198BB3A4F6}"/>
                </c:ext>
              </c:extLst>
            </c:dLbl>
            <c:dLbl>
              <c:idx val="2"/>
              <c:layout>
                <c:manualLayout>
                  <c:x val="4.7916666666666517E-2"/>
                  <c:y val="-8.488476392009766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3CE-4639-8D9F-6F198BB3A4F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B3CE-4639-8D9F-6F198BB3A4F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B3CE-4639-8D9F-6F198BB3A4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Foglio1!$A$2:$A$6</c:f>
              <c:strCache>
                <c:ptCount val="5"/>
                <c:pt idx="0">
                  <c:v>Emergency surgery</c:v>
                </c:pt>
                <c:pt idx="1">
                  <c:v>Colorectal surgery</c:v>
                </c:pt>
                <c:pt idx="2">
                  <c:v>Upper GI surgery</c:v>
                </c:pt>
                <c:pt idx="3">
                  <c:v>Abdominal wall surgery</c:v>
                </c:pt>
                <c:pt idx="4">
                  <c:v>Cholecistectomy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350</c:v>
                </c:pt>
                <c:pt idx="1">
                  <c:v>100</c:v>
                </c:pt>
                <c:pt idx="2">
                  <c:v>35</c:v>
                </c:pt>
                <c:pt idx="3">
                  <c:v>420</c:v>
                </c:pt>
                <c:pt idx="4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3CE-4639-8D9F-6F198BB3A4F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Colonna1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B3CE-4639-8D9F-6F198BB3A4F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B3CE-4639-8D9F-6F198BB3A4F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B3CE-4639-8D9F-6F198BB3A4F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B3CE-4639-8D9F-6F198BB3A4F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B3CE-4639-8D9F-6F198BB3A4F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C-B3CE-4639-8D9F-6F198BB3A4F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E-B3CE-4639-8D9F-6F198BB3A4F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0-B3CE-4639-8D9F-6F198BB3A4F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2-B3CE-4639-8D9F-6F198BB3A4F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4-B3CE-4639-8D9F-6F198BB3A4F6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Foglio1!$A$2:$A$6</c:f>
              <c:strCache>
                <c:ptCount val="5"/>
                <c:pt idx="0">
                  <c:v>Emergency surgery</c:v>
                </c:pt>
                <c:pt idx="1">
                  <c:v>Colorectal surgery</c:v>
                </c:pt>
                <c:pt idx="2">
                  <c:v>Upper GI surgery</c:v>
                </c:pt>
                <c:pt idx="3">
                  <c:v>Abdominal wall surgery</c:v>
                </c:pt>
                <c:pt idx="4">
                  <c:v>Cholecistectomy</c:v>
                </c:pt>
              </c:strCache>
            </c:strRef>
          </c:cat>
          <c:val>
            <c:numRef>
              <c:f>Foglio1!$C$2:$C$6</c:f>
              <c:numCache>
                <c:formatCode>General</c:formatCode>
                <c:ptCount val="5"/>
                <c:pt idx="0">
                  <c:v>991</c:v>
                </c:pt>
                <c:pt idx="1">
                  <c:v>991</c:v>
                </c:pt>
                <c:pt idx="2">
                  <c:v>991</c:v>
                </c:pt>
                <c:pt idx="3">
                  <c:v>991</c:v>
                </c:pt>
                <c:pt idx="4">
                  <c:v>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B3CE-4639-8D9F-6F198BB3A4F6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bariatric procedures (242)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Bariatric Procedures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269-45B2-AA8F-3E0D79D8585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269-45B2-AA8F-3E0D79D8585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269-45B2-AA8F-3E0D79D8585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269-45B2-AA8F-3E0D79D8585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2269-45B2-AA8F-3E0D79D8585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2269-45B2-AA8F-3E0D79D8585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2269-45B2-AA8F-3E0D79D8585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2269-45B2-AA8F-3E0D79D85852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OAGB</c:v>
                </c:pt>
                <c:pt idx="1">
                  <c:v>RYGB</c:v>
                </c:pt>
                <c:pt idx="2">
                  <c:v>Sleeve Gastrectomy</c:v>
                </c:pt>
                <c:pt idx="3">
                  <c:v>LAGB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181</c:v>
                </c:pt>
                <c:pt idx="1">
                  <c:v>12</c:v>
                </c:pt>
                <c:pt idx="2">
                  <c:v>75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269-45B2-AA8F-3E0D79D85852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Colonna1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2269-45B2-AA8F-3E0D79D8585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2269-45B2-AA8F-3E0D79D8585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2269-45B2-AA8F-3E0D79D8585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2269-45B2-AA8F-3E0D79D8585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A-2269-45B2-AA8F-3E0D79D8585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C-2269-45B2-AA8F-3E0D79D8585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E-2269-45B2-AA8F-3E0D79D8585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0-2269-45B2-AA8F-3E0D79D85852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OAGB</c:v>
                </c:pt>
                <c:pt idx="1">
                  <c:v>RYGB</c:v>
                </c:pt>
                <c:pt idx="2">
                  <c:v>Sleeve Gastrectomy</c:v>
                </c:pt>
                <c:pt idx="3">
                  <c:v>LAGB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313</c:v>
                </c:pt>
                <c:pt idx="1">
                  <c:v>313</c:v>
                </c:pt>
                <c:pt idx="2">
                  <c:v>313</c:v>
                </c:pt>
                <c:pt idx="3">
                  <c:v>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269-45B2-AA8F-3E0D79D85852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CHIR</a:t>
            </a:r>
            <a:r>
              <a:rPr lang="it-IT" baseline="0" dirty="0"/>
              <a:t> ONCOLOGICA</a:t>
            </a:r>
            <a:endParaRPr lang="it-IT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CHIR ONCOLOGICA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Foglio1!$A$2:$A$9</c:f>
              <c:strCache>
                <c:ptCount val="8"/>
                <c:pt idx="0">
                  <c:v>K RENE IN OBESI</c:v>
                </c:pt>
                <c:pt idx="1">
                  <c:v>K RENE TOT IN ELEZIONE</c:v>
                </c:pt>
                <c:pt idx="2">
                  <c:v>K ANTRO/CORPO GASTRICO IN OBESI</c:v>
                </c:pt>
                <c:pt idx="3">
                  <c:v>K ANTRO/CORPO GASTRICO TOT IN ELEZIONE</c:v>
                </c:pt>
                <c:pt idx="4">
                  <c:v>K COLON IN OBESI</c:v>
                </c:pt>
                <c:pt idx="5">
                  <c:v>K COLON TOT IN ELEZIONE</c:v>
                </c:pt>
                <c:pt idx="6">
                  <c:v>K COLON IN URGENZA IN OBESI</c:v>
                </c:pt>
                <c:pt idx="7">
                  <c:v>K COLON TOT IN URGENZA</c:v>
                </c:pt>
              </c:strCache>
            </c:strRef>
          </c:cat>
          <c:val>
            <c:numRef>
              <c:f>Foglio1!$B$2:$B$9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7</c:v>
                </c:pt>
                <c:pt idx="4">
                  <c:v>24</c:v>
                </c:pt>
                <c:pt idx="5">
                  <c:v>57</c:v>
                </c:pt>
                <c:pt idx="6">
                  <c:v>12</c:v>
                </c:pt>
                <c:pt idx="7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FE-4097-B4E2-33973527931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98668512"/>
        <c:axId val="1298668992"/>
      </c:barChart>
      <c:valAx>
        <c:axId val="1298668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98668512"/>
        <c:crosses val="autoZero"/>
        <c:crossBetween val="between"/>
      </c:valAx>
      <c:catAx>
        <c:axId val="1298668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986689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127000">
        <a:schemeClr val="bg2"/>
      </a:glow>
    </a:effectLst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19/04/25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19/04/25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19/04/25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19/04/25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19/04/25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19/04/25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19/04/25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19/04/25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19/04/25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19/04/25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19/04/25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19/04/25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19/04/25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60941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19/04/25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B1EF3D6-F267-5A27-D435-C5005BA4AA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" b="1411"/>
          <a:stretch/>
        </p:blipFill>
        <p:spPr>
          <a:xfrm>
            <a:off x="0" y="-3841"/>
            <a:ext cx="4984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19/04/25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19/04/25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19/04/25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19/04/25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19/04/25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19/04/25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19/04/25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DFAB8DF2-5E8E-AAC9-5CFB-04F9609C1AF6}"/>
              </a:ext>
            </a:extLst>
          </p:cNvPr>
          <p:cNvSpPr/>
          <p:nvPr userDrawn="1"/>
        </p:nvSpPr>
        <p:spPr>
          <a:xfrm rot="16200000">
            <a:off x="6073140" y="60104"/>
            <a:ext cx="45719" cy="1219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0775C3D-C100-72AE-04FB-C04AC0D7DE43}"/>
              </a:ext>
            </a:extLst>
          </p:cNvPr>
          <p:cNvSpPr/>
          <p:nvPr userDrawn="1"/>
        </p:nvSpPr>
        <p:spPr>
          <a:xfrm>
            <a:off x="0" y="6174807"/>
            <a:ext cx="12192000" cy="683193"/>
          </a:xfrm>
          <a:prstGeom prst="rect">
            <a:avLst/>
          </a:prstGeom>
          <a:solidFill>
            <a:srgbClr val="113F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434494" y="-124691"/>
            <a:ext cx="2857500" cy="629949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5E029AD-6703-A540-841D-BE7462E7B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4807"/>
            <a:ext cx="3707476" cy="683193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D1867750-EA89-EFEA-40CB-4FA8E18FEF5A}"/>
              </a:ext>
            </a:extLst>
          </p:cNvPr>
          <p:cNvSpPr/>
          <p:nvPr userDrawn="1"/>
        </p:nvSpPr>
        <p:spPr>
          <a:xfrm rot="16200000">
            <a:off x="6073140" y="76728"/>
            <a:ext cx="45719" cy="12191999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19/04/25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4400" dirty="0"/>
              <a:t>OBESITA’ SARCOPENICA E CACHESSIA NEOPLASTICA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sz="2800" b="1" dirty="0">
                <a:solidFill>
                  <a:srgbClr val="00ACB6"/>
                </a:solidFill>
              </a:rPr>
              <a:t>Giovanni </a:t>
            </a:r>
            <a:r>
              <a:rPr lang="it-IT" sz="2800" b="1" dirty="0" err="1">
                <a:solidFill>
                  <a:srgbClr val="00ACB6"/>
                </a:solidFill>
              </a:rPr>
              <a:t>merola</a:t>
            </a:r>
            <a:endParaRPr lang="it-IT" sz="2800" b="1" dirty="0">
              <a:solidFill>
                <a:srgbClr val="00ACB6"/>
              </a:solidFill>
            </a:endParaRPr>
          </a:p>
          <a:p>
            <a:r>
              <a:rPr lang="it-IT" sz="2800" b="1" dirty="0">
                <a:solidFill>
                  <a:srgbClr val="00ACB6"/>
                </a:solidFill>
              </a:rPr>
              <a:t>Asl napoli2 nord- Ospedale san </a:t>
            </a:r>
            <a:r>
              <a:rPr lang="it-IT" sz="2800" b="1" dirty="0" err="1">
                <a:solidFill>
                  <a:srgbClr val="00ACB6"/>
                </a:solidFill>
              </a:rPr>
              <a:t>giovanni</a:t>
            </a:r>
            <a:r>
              <a:rPr lang="it-IT" sz="2800" b="1" dirty="0">
                <a:solidFill>
                  <a:srgbClr val="00ACB6"/>
                </a:solidFill>
              </a:rPr>
              <a:t> di dio - </a:t>
            </a:r>
            <a:r>
              <a:rPr lang="it-IT" sz="2800" b="1" dirty="0" err="1">
                <a:solidFill>
                  <a:srgbClr val="00ACB6"/>
                </a:solidFill>
              </a:rPr>
              <a:t>frattamaggiore</a:t>
            </a:r>
            <a:r>
              <a:rPr lang="it-IT" sz="2800" b="1" dirty="0">
                <a:solidFill>
                  <a:srgbClr val="00ACB6"/>
                </a:solidFill>
              </a:rPr>
              <a:t> (</a:t>
            </a:r>
            <a:r>
              <a:rPr lang="it-IT" sz="2800" b="1" dirty="0" err="1">
                <a:solidFill>
                  <a:srgbClr val="00ACB6"/>
                </a:solidFill>
              </a:rPr>
              <a:t>na</a:t>
            </a:r>
            <a:r>
              <a:rPr lang="it-IT" sz="2800" b="1" dirty="0">
                <a:solidFill>
                  <a:srgbClr val="00ACB6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>
            <a:extLst>
              <a:ext uri="{FF2B5EF4-FFF2-40B4-BE49-F238E27FC236}">
                <a16:creationId xmlns:a16="http://schemas.microsoft.com/office/drawing/2014/main" id="{25236D0A-B266-C09D-1442-E4E54E691B77}"/>
              </a:ext>
            </a:extLst>
          </p:cNvPr>
          <p:cNvSpPr txBox="1">
            <a:spLocks/>
          </p:cNvSpPr>
          <p:nvPr/>
        </p:nvSpPr>
        <p:spPr>
          <a:xfrm>
            <a:off x="956268" y="206293"/>
            <a:ext cx="10279464" cy="62772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3600" dirty="0"/>
              <a:t>IMPLICAZIONI NELLA PRATICA CLINICA…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951" y="1150582"/>
            <a:ext cx="7013458" cy="473408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45" y="1150582"/>
            <a:ext cx="4399527" cy="177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68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>
            <a:extLst>
              <a:ext uri="{FF2B5EF4-FFF2-40B4-BE49-F238E27FC236}">
                <a16:creationId xmlns:a16="http://schemas.microsoft.com/office/drawing/2014/main" id="{BF6186D2-F996-2B4A-9BE5-5E2DDEE6E4BB}"/>
              </a:ext>
            </a:extLst>
          </p:cNvPr>
          <p:cNvSpPr txBox="1">
            <a:spLocks/>
          </p:cNvSpPr>
          <p:nvPr/>
        </p:nvSpPr>
        <p:spPr>
          <a:xfrm>
            <a:off x="956268" y="206293"/>
            <a:ext cx="10279464" cy="62772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3600" dirty="0"/>
              <a:t>IMPLICAZIONI NELLA PRATICA CLINICA…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DD1C0CFC-2975-D8CD-3251-61A7B1A0741D}"/>
              </a:ext>
            </a:extLst>
          </p:cNvPr>
          <p:cNvSpPr txBox="1">
            <a:spLocks/>
          </p:cNvSpPr>
          <p:nvPr/>
        </p:nvSpPr>
        <p:spPr>
          <a:xfrm>
            <a:off x="956268" y="756259"/>
            <a:ext cx="10279464" cy="62772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3600" dirty="0"/>
              <a:t>Complicanze post-operatorie</a:t>
            </a:r>
          </a:p>
        </p:txBody>
      </p:sp>
      <p:pic>
        <p:nvPicPr>
          <p:cNvPr id="6" name="Immagine 5" descr="Immagine che contiene testo, schermata, Carattere, linea&#10;&#10;Il contenuto generato dall'IA potrebbe non essere corretto.">
            <a:extLst>
              <a:ext uri="{FF2B5EF4-FFF2-40B4-BE49-F238E27FC236}">
                <a16:creationId xmlns:a16="http://schemas.microsoft.com/office/drawing/2014/main" id="{6762EB7E-BB7F-7CE8-CECD-0FF91F72E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391011"/>
            <a:ext cx="3610112" cy="1137505"/>
          </a:xfrm>
          <a:prstGeom prst="rect">
            <a:avLst/>
          </a:prstGeom>
        </p:spPr>
      </p:pic>
      <p:pic>
        <p:nvPicPr>
          <p:cNvPr id="8" name="Immagine 7" descr="Immagine che contiene testo, schermata, Carattere, numero&#10;&#10;Il contenuto generato dall'IA potrebbe non essere corretto.">
            <a:extLst>
              <a:ext uri="{FF2B5EF4-FFF2-40B4-BE49-F238E27FC236}">
                <a16:creationId xmlns:a16="http://schemas.microsoft.com/office/drawing/2014/main" id="{CA4FC9FE-9004-9A69-F142-01C45AB6C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" y="2528516"/>
            <a:ext cx="3610113" cy="3434010"/>
          </a:xfrm>
          <a:prstGeom prst="rect">
            <a:avLst/>
          </a:prstGeom>
        </p:spPr>
      </p:pic>
      <p:pic>
        <p:nvPicPr>
          <p:cNvPr id="10" name="Immagine 9" descr="Immagine che contiene testo, Carattere, schermata, bianco&#10;&#10;Il contenuto generato dall'IA potrebbe non essere corretto.">
            <a:extLst>
              <a:ext uri="{FF2B5EF4-FFF2-40B4-BE49-F238E27FC236}">
                <a16:creationId xmlns:a16="http://schemas.microsoft.com/office/drawing/2014/main" id="{9819FCE0-3937-E21C-A2EC-14466289BD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276" y="1688637"/>
            <a:ext cx="3975750" cy="971088"/>
          </a:xfrm>
          <a:prstGeom prst="rect">
            <a:avLst/>
          </a:prstGeom>
        </p:spPr>
      </p:pic>
      <p:pic>
        <p:nvPicPr>
          <p:cNvPr id="12" name="Immagine 11" descr="Immagine che contiene testo, ricevuta, schermata, Carattere&#10;&#10;Il contenuto generato dall'IA potrebbe non essere corretto.">
            <a:extLst>
              <a:ext uri="{FF2B5EF4-FFF2-40B4-BE49-F238E27FC236}">
                <a16:creationId xmlns:a16="http://schemas.microsoft.com/office/drawing/2014/main" id="{9FAC67B0-BF63-4355-C7DD-246FB0F9D5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276" y="2964382"/>
            <a:ext cx="3847107" cy="136510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84D0444-F34B-A667-0E43-5D6878736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549" y="3065331"/>
            <a:ext cx="4280452" cy="236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magine 13" descr="Immagine che contiene testo, Carattere, bianco, algebra&#10;&#10;Il contenuto generato dall'IA potrebbe non essere corretto.">
            <a:extLst>
              <a:ext uri="{FF2B5EF4-FFF2-40B4-BE49-F238E27FC236}">
                <a16:creationId xmlns:a16="http://schemas.microsoft.com/office/drawing/2014/main" id="{5B40F254-7A6E-5A45-F9F5-90F5E31DC3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548" y="1600104"/>
            <a:ext cx="4280452" cy="128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67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97199-F188-DD19-7FC4-500480811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>
            <a:extLst>
              <a:ext uri="{FF2B5EF4-FFF2-40B4-BE49-F238E27FC236}">
                <a16:creationId xmlns:a16="http://schemas.microsoft.com/office/drawing/2014/main" id="{E719E293-9588-2BDD-0F92-AFBE5525E087}"/>
              </a:ext>
            </a:extLst>
          </p:cNvPr>
          <p:cNvSpPr txBox="1">
            <a:spLocks/>
          </p:cNvSpPr>
          <p:nvPr/>
        </p:nvSpPr>
        <p:spPr>
          <a:xfrm>
            <a:off x="956268" y="206293"/>
            <a:ext cx="10279464" cy="62772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3600" dirty="0"/>
              <a:t>Overall survival nei pazienti neoplastici con O.S.</a:t>
            </a:r>
          </a:p>
        </p:txBody>
      </p:sp>
      <p:pic>
        <p:nvPicPr>
          <p:cNvPr id="2050" name="Picture 2" descr="Figure 2. ">
            <a:extLst>
              <a:ext uri="{FF2B5EF4-FFF2-40B4-BE49-F238E27FC236}">
                <a16:creationId xmlns:a16="http://schemas.microsoft.com/office/drawing/2014/main" id="{859AEF66-F06F-468F-5EEF-220023795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88" y="1414268"/>
            <a:ext cx="5890364" cy="375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DC57131-8E66-1D32-3A1D-A81064694434}"/>
              </a:ext>
            </a:extLst>
          </p:cNvPr>
          <p:cNvSpPr txBox="1"/>
          <p:nvPr/>
        </p:nvSpPr>
        <p:spPr>
          <a:xfrm>
            <a:off x="6126252" y="3402106"/>
            <a:ext cx="58903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>
                <a:highlight>
                  <a:srgbClr val="FFFF00"/>
                </a:highlight>
              </a:rPr>
              <a:t>Briefly</a:t>
            </a:r>
            <a:r>
              <a:rPr lang="it-IT" dirty="0">
                <a:highlight>
                  <a:srgbClr val="FFFF00"/>
                </a:highlight>
              </a:rPr>
              <a:t>, </a:t>
            </a:r>
            <a:r>
              <a:rPr lang="it-IT" dirty="0" err="1">
                <a:highlight>
                  <a:srgbClr val="FFFF00"/>
                </a:highlight>
              </a:rPr>
              <a:t>we</a:t>
            </a:r>
            <a:r>
              <a:rPr lang="it-IT" dirty="0">
                <a:highlight>
                  <a:srgbClr val="FFFF00"/>
                </a:highlight>
              </a:rPr>
              <a:t> </a:t>
            </a:r>
            <a:r>
              <a:rPr lang="it-IT" dirty="0" err="1">
                <a:highlight>
                  <a:srgbClr val="FFFF00"/>
                </a:highlight>
              </a:rPr>
              <a:t>included</a:t>
            </a:r>
            <a:r>
              <a:rPr lang="it-IT" dirty="0">
                <a:highlight>
                  <a:srgbClr val="FFFF00"/>
                </a:highlight>
              </a:rPr>
              <a:t> </a:t>
            </a:r>
            <a:r>
              <a:rPr lang="it-IT" dirty="0" err="1">
                <a:highlight>
                  <a:srgbClr val="FFFF00"/>
                </a:highlight>
              </a:rPr>
              <a:t>adult</a:t>
            </a:r>
            <a:r>
              <a:rPr lang="it-IT" dirty="0">
                <a:highlight>
                  <a:srgbClr val="FFFF00"/>
                </a:highlight>
              </a:rPr>
              <a:t> </a:t>
            </a:r>
            <a:r>
              <a:rPr lang="it-IT" dirty="0" err="1">
                <a:highlight>
                  <a:srgbClr val="FFFF00"/>
                </a:highlight>
              </a:rPr>
              <a:t>patients</a:t>
            </a:r>
            <a:r>
              <a:rPr lang="it-IT" dirty="0">
                <a:highlight>
                  <a:srgbClr val="FFFF00"/>
                </a:highlight>
              </a:rPr>
              <a:t> with </a:t>
            </a:r>
            <a:r>
              <a:rPr lang="it-IT" dirty="0" err="1">
                <a:highlight>
                  <a:srgbClr val="FFFF00"/>
                </a:highlight>
              </a:rPr>
              <a:t>solid</a:t>
            </a:r>
            <a:r>
              <a:rPr lang="it-IT" dirty="0">
                <a:highlight>
                  <a:srgbClr val="FFFF00"/>
                </a:highlight>
              </a:rPr>
              <a:t> </a:t>
            </a:r>
            <a:r>
              <a:rPr lang="it-IT" dirty="0" err="1">
                <a:highlight>
                  <a:srgbClr val="FFFF00"/>
                </a:highlight>
              </a:rPr>
              <a:t>tumors</a:t>
            </a:r>
            <a:r>
              <a:rPr lang="it-IT" dirty="0">
                <a:highlight>
                  <a:srgbClr val="FFFF00"/>
                </a:highlight>
              </a:rPr>
              <a:t>, </a:t>
            </a:r>
            <a:r>
              <a:rPr lang="it-IT" dirty="0" err="1">
                <a:highlight>
                  <a:srgbClr val="FFFF00"/>
                </a:highlight>
              </a:rPr>
              <a:t>such</a:t>
            </a:r>
            <a:r>
              <a:rPr lang="it-IT" dirty="0">
                <a:highlight>
                  <a:srgbClr val="FFFF00"/>
                </a:highlight>
              </a:rPr>
              <a:t> </a:t>
            </a:r>
            <a:r>
              <a:rPr lang="it-IT" dirty="0" err="1">
                <a:highlight>
                  <a:srgbClr val="FFFF00"/>
                </a:highlight>
              </a:rPr>
              <a:t>as</a:t>
            </a:r>
            <a:r>
              <a:rPr lang="it-IT" dirty="0">
                <a:highlight>
                  <a:srgbClr val="FFFF00"/>
                </a:highlight>
              </a:rPr>
              <a:t> </a:t>
            </a:r>
            <a:r>
              <a:rPr lang="it-IT" dirty="0" err="1">
                <a:highlight>
                  <a:srgbClr val="FFFF00"/>
                </a:highlight>
              </a:rPr>
              <a:t>lung</a:t>
            </a:r>
            <a:r>
              <a:rPr lang="it-IT" dirty="0">
                <a:highlight>
                  <a:srgbClr val="FFFF00"/>
                </a:highlight>
              </a:rPr>
              <a:t>, digestive system, </a:t>
            </a:r>
            <a:r>
              <a:rPr lang="it-IT" dirty="0" err="1">
                <a:highlight>
                  <a:srgbClr val="FFFF00"/>
                </a:highlight>
              </a:rPr>
              <a:t>female</a:t>
            </a:r>
            <a:r>
              <a:rPr lang="it-IT" dirty="0">
                <a:highlight>
                  <a:srgbClr val="FFFF00"/>
                </a:highlight>
              </a:rPr>
              <a:t> </a:t>
            </a:r>
            <a:r>
              <a:rPr lang="it-IT" dirty="0" err="1">
                <a:highlight>
                  <a:srgbClr val="FFFF00"/>
                </a:highlight>
              </a:rPr>
              <a:t>reproductive</a:t>
            </a:r>
            <a:r>
              <a:rPr lang="it-IT" dirty="0">
                <a:highlight>
                  <a:srgbClr val="FFFF00"/>
                </a:highlight>
              </a:rPr>
              <a:t> system, and </a:t>
            </a:r>
            <a:r>
              <a:rPr lang="it-IT" dirty="0" err="1">
                <a:highlight>
                  <a:srgbClr val="FFFF00"/>
                </a:highlight>
              </a:rPr>
              <a:t>breast</a:t>
            </a:r>
            <a:r>
              <a:rPr lang="it-IT" dirty="0">
                <a:highlight>
                  <a:srgbClr val="FFFF00"/>
                </a:highlight>
              </a:rPr>
              <a:t> </a:t>
            </a:r>
            <a:r>
              <a:rPr lang="it-IT" dirty="0" err="1">
                <a:highlight>
                  <a:srgbClr val="FFFF00"/>
                </a:highlight>
              </a:rPr>
              <a:t>cancer</a:t>
            </a:r>
            <a:r>
              <a:rPr lang="it-IT" dirty="0">
                <a:highlight>
                  <a:srgbClr val="FFFF00"/>
                </a:highlight>
              </a:rPr>
              <a:t> (6670pts). </a:t>
            </a:r>
            <a:r>
              <a:rPr lang="it-IT" dirty="0" err="1">
                <a:highlight>
                  <a:srgbClr val="FFFF00"/>
                </a:highlight>
              </a:rPr>
              <a:t>This</a:t>
            </a:r>
            <a:r>
              <a:rPr lang="it-IT" dirty="0">
                <a:highlight>
                  <a:srgbClr val="FFFF00"/>
                </a:highlight>
              </a:rPr>
              <a:t> </a:t>
            </a:r>
            <a:r>
              <a:rPr lang="it-IT" dirty="0" err="1">
                <a:highlight>
                  <a:srgbClr val="FFFF00"/>
                </a:highlight>
              </a:rPr>
              <a:t>cohort</a:t>
            </a:r>
            <a:r>
              <a:rPr lang="it-IT" dirty="0">
                <a:highlight>
                  <a:srgbClr val="FFFF00"/>
                </a:highlight>
              </a:rPr>
              <a:t> study </a:t>
            </a:r>
            <a:r>
              <a:rPr lang="it-IT" dirty="0" err="1">
                <a:highlight>
                  <a:srgbClr val="FFFF00"/>
                </a:highlight>
              </a:rPr>
              <a:t>was</a:t>
            </a:r>
            <a:r>
              <a:rPr lang="it-IT" dirty="0">
                <a:highlight>
                  <a:srgbClr val="FFFF00"/>
                </a:highlight>
              </a:rPr>
              <a:t> </a:t>
            </a:r>
            <a:r>
              <a:rPr lang="it-IT" dirty="0" err="1">
                <a:highlight>
                  <a:srgbClr val="FFFF00"/>
                </a:highlight>
              </a:rPr>
              <a:t>approved</a:t>
            </a:r>
            <a:r>
              <a:rPr lang="it-IT" dirty="0">
                <a:highlight>
                  <a:srgbClr val="FFFF00"/>
                </a:highlight>
              </a:rPr>
              <a:t> by the ethics committee of Beijing </a:t>
            </a:r>
            <a:r>
              <a:rPr lang="it-IT" dirty="0" err="1">
                <a:highlight>
                  <a:srgbClr val="FFFF00"/>
                </a:highlight>
              </a:rPr>
              <a:t>Shijitan</a:t>
            </a:r>
            <a:r>
              <a:rPr lang="it-IT" dirty="0">
                <a:highlight>
                  <a:srgbClr val="FFFF00"/>
                </a:highlight>
              </a:rPr>
              <a:t> Hospital and </a:t>
            </a:r>
            <a:r>
              <a:rPr lang="it-IT" dirty="0" err="1">
                <a:highlight>
                  <a:srgbClr val="FFFF00"/>
                </a:highlight>
              </a:rPr>
              <a:t>was</a:t>
            </a:r>
            <a:r>
              <a:rPr lang="it-IT" dirty="0">
                <a:highlight>
                  <a:srgbClr val="FFFF00"/>
                </a:highlight>
              </a:rPr>
              <a:t> </a:t>
            </a:r>
            <a:r>
              <a:rPr lang="it-IT" dirty="0" err="1">
                <a:highlight>
                  <a:srgbClr val="FFFF00"/>
                </a:highlight>
              </a:rPr>
              <a:t>reported</a:t>
            </a:r>
            <a:r>
              <a:rPr lang="it-IT" dirty="0">
                <a:highlight>
                  <a:srgbClr val="FFFF00"/>
                </a:highlight>
              </a:rPr>
              <a:t> following the </a:t>
            </a:r>
            <a:r>
              <a:rPr lang="it-IT" dirty="0" err="1">
                <a:highlight>
                  <a:srgbClr val="FFFF00"/>
                </a:highlight>
              </a:rPr>
              <a:t>Strengthening</a:t>
            </a:r>
            <a:r>
              <a:rPr lang="it-IT" dirty="0">
                <a:highlight>
                  <a:srgbClr val="FFFF00"/>
                </a:highlight>
              </a:rPr>
              <a:t> the Reporting of </a:t>
            </a:r>
            <a:r>
              <a:rPr lang="it-IT" dirty="0" err="1">
                <a:highlight>
                  <a:srgbClr val="FFFF00"/>
                </a:highlight>
              </a:rPr>
              <a:t>Observational</a:t>
            </a:r>
            <a:r>
              <a:rPr lang="it-IT" dirty="0">
                <a:highlight>
                  <a:srgbClr val="FFFF00"/>
                </a:highlight>
              </a:rPr>
              <a:t> Studies in </a:t>
            </a:r>
            <a:r>
              <a:rPr lang="it-IT" dirty="0" err="1">
                <a:highlight>
                  <a:srgbClr val="FFFF00"/>
                </a:highlight>
              </a:rPr>
              <a:t>Epidemiology</a:t>
            </a:r>
            <a:endParaRPr lang="it-IT" dirty="0">
              <a:highlight>
                <a:srgbClr val="FFFF00"/>
              </a:highlight>
            </a:endParaRPr>
          </a:p>
        </p:txBody>
      </p:sp>
      <p:pic>
        <p:nvPicPr>
          <p:cNvPr id="9" name="Immagine 8" descr="Immagine che contiene testo, schermata, Carattere, bianco&#10;&#10;Il contenuto generato dall'IA potrebbe non essere corretto.">
            <a:extLst>
              <a:ext uri="{FF2B5EF4-FFF2-40B4-BE49-F238E27FC236}">
                <a16:creationId xmlns:a16="http://schemas.microsoft.com/office/drawing/2014/main" id="{AFDD6484-A246-2012-5596-46E941B26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776" y="1414268"/>
            <a:ext cx="5361975" cy="140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26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228" y="1008941"/>
            <a:ext cx="3463332" cy="141148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91" y="2595356"/>
            <a:ext cx="3620005" cy="2486372"/>
          </a:xfrm>
          <a:prstGeom prst="rect">
            <a:avLst/>
          </a:prstGeom>
        </p:spPr>
      </p:pic>
      <p:sp>
        <p:nvSpPr>
          <p:cNvPr id="4" name="Titolo 2">
            <a:extLst>
              <a:ext uri="{FF2B5EF4-FFF2-40B4-BE49-F238E27FC236}">
                <a16:creationId xmlns:a16="http://schemas.microsoft.com/office/drawing/2014/main" id="{25236D0A-B266-C09D-1442-E4E54E691B77}"/>
              </a:ext>
            </a:extLst>
          </p:cNvPr>
          <p:cNvSpPr txBox="1">
            <a:spLocks/>
          </p:cNvSpPr>
          <p:nvPr/>
        </p:nvSpPr>
        <p:spPr>
          <a:xfrm>
            <a:off x="956268" y="206293"/>
            <a:ext cx="10279464" cy="62772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3600" dirty="0"/>
              <a:t>RUOLO DELLA CHIRURGIA BARIATRICA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9F1CCF7-4967-6324-CCE7-714E98DD0913}"/>
              </a:ext>
            </a:extLst>
          </p:cNvPr>
          <p:cNvSpPr txBox="1"/>
          <p:nvPr/>
        </p:nvSpPr>
        <p:spPr>
          <a:xfrm>
            <a:off x="4724367" y="4866198"/>
            <a:ext cx="70427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 err="1"/>
              <a:t>Even</a:t>
            </a:r>
            <a:r>
              <a:rPr lang="it-IT" sz="1200" dirty="0"/>
              <a:t> </a:t>
            </a:r>
            <a:r>
              <a:rPr lang="it-IT" sz="1200" dirty="0" err="1"/>
              <a:t>if</a:t>
            </a:r>
            <a:r>
              <a:rPr lang="it-IT" sz="1200" dirty="0"/>
              <a:t> </a:t>
            </a:r>
            <a:r>
              <a:rPr lang="it-IT" sz="1200" dirty="0" err="1"/>
              <a:t>most</a:t>
            </a:r>
            <a:r>
              <a:rPr lang="it-IT" sz="1200" dirty="0"/>
              <a:t> studies report </a:t>
            </a:r>
            <a:r>
              <a:rPr lang="it-IT" sz="1200" dirty="0" err="1"/>
              <a:t>reductions</a:t>
            </a:r>
            <a:r>
              <a:rPr lang="it-IT" sz="1200" dirty="0"/>
              <a:t> in </a:t>
            </a:r>
            <a:r>
              <a:rPr lang="it-IT" sz="1200" dirty="0" err="1"/>
              <a:t>skeletal</a:t>
            </a:r>
            <a:r>
              <a:rPr lang="it-IT" sz="1200" dirty="0"/>
              <a:t> muscle or </a:t>
            </a:r>
            <a:r>
              <a:rPr lang="it-IT" sz="1200" dirty="0" err="1"/>
              <a:t>lean</a:t>
            </a:r>
            <a:r>
              <a:rPr lang="it-IT" sz="1200" dirty="0"/>
              <a:t> mass after surgery, </a:t>
            </a:r>
            <a:r>
              <a:rPr lang="it-IT" sz="1200" dirty="0" err="1"/>
              <a:t>improvements</a:t>
            </a:r>
            <a:r>
              <a:rPr lang="it-IT" sz="1200" dirty="0"/>
              <a:t> in muscle </a:t>
            </a:r>
            <a:r>
              <a:rPr lang="it-IT" sz="1200" dirty="0" err="1"/>
              <a:t>functionality</a:t>
            </a:r>
            <a:r>
              <a:rPr lang="it-IT" sz="1200" dirty="0"/>
              <a:t> (</a:t>
            </a:r>
            <a:r>
              <a:rPr lang="it-IT" sz="1200" dirty="0" err="1"/>
              <a:t>albeit</a:t>
            </a:r>
            <a:r>
              <a:rPr lang="it-IT" sz="1200" dirty="0"/>
              <a:t> </a:t>
            </a:r>
            <a:r>
              <a:rPr lang="it-IT" sz="1200" dirty="0" err="1"/>
              <a:t>not</a:t>
            </a:r>
            <a:r>
              <a:rPr lang="it-IT" sz="1200" dirty="0"/>
              <a:t> in muscle </a:t>
            </a:r>
            <a:r>
              <a:rPr lang="it-IT" sz="1200" dirty="0" err="1"/>
              <a:t>absolute</a:t>
            </a:r>
            <a:r>
              <a:rPr lang="it-IT" sz="1200" dirty="0"/>
              <a:t> </a:t>
            </a:r>
            <a:r>
              <a:rPr lang="it-IT" sz="1200" dirty="0" err="1"/>
              <a:t>strength</a:t>
            </a:r>
            <a:r>
              <a:rPr lang="it-IT" sz="1200" dirty="0"/>
              <a:t>) are </a:t>
            </a:r>
            <a:r>
              <a:rPr lang="it-IT" sz="1200" dirty="0" err="1"/>
              <a:t>achieved</a:t>
            </a:r>
            <a:r>
              <a:rPr lang="it-IT" sz="1200" dirty="0"/>
              <a:t> </a:t>
            </a:r>
            <a:r>
              <a:rPr lang="it-IT" sz="1200" dirty="0" err="1"/>
              <a:t>along</a:t>
            </a:r>
            <a:r>
              <a:rPr lang="it-IT" sz="1200" dirty="0"/>
              <a:t> body weight </a:t>
            </a:r>
            <a:r>
              <a:rPr lang="it-IT" sz="1200" dirty="0" err="1"/>
              <a:t>loss</a:t>
            </a:r>
            <a:r>
              <a:rPr lang="it-IT" sz="1200" dirty="0"/>
              <a:t>. </a:t>
            </a:r>
            <a:r>
              <a:rPr lang="it-IT" sz="1200" dirty="0" err="1"/>
              <a:t>These</a:t>
            </a:r>
            <a:r>
              <a:rPr lang="it-IT" sz="1200" dirty="0"/>
              <a:t> </a:t>
            </a:r>
            <a:r>
              <a:rPr lang="it-IT" sz="1200" dirty="0" err="1"/>
              <a:t>changes</a:t>
            </a:r>
            <a:r>
              <a:rPr lang="it-IT" sz="1200" dirty="0"/>
              <a:t> </a:t>
            </a:r>
            <a:r>
              <a:rPr lang="it-IT" sz="1200" dirty="0" err="1"/>
              <a:t>were</a:t>
            </a:r>
            <a:r>
              <a:rPr lang="it-IT" sz="1200" dirty="0"/>
              <a:t> </a:t>
            </a:r>
            <a:r>
              <a:rPr lang="it-IT" sz="1200" dirty="0" err="1"/>
              <a:t>predominantly</a:t>
            </a:r>
            <a:r>
              <a:rPr lang="it-IT" sz="1200" dirty="0"/>
              <a:t> </a:t>
            </a:r>
            <a:r>
              <a:rPr lang="it-IT" sz="1200" dirty="0" err="1"/>
              <a:t>independent</a:t>
            </a:r>
            <a:r>
              <a:rPr lang="it-IT" sz="1200" dirty="0"/>
              <a:t> of the </a:t>
            </a:r>
            <a:r>
              <a:rPr lang="it-IT" sz="1200" dirty="0" err="1"/>
              <a:t>type</a:t>
            </a:r>
            <a:r>
              <a:rPr lang="it-IT" sz="1200" dirty="0"/>
              <a:t> of surgery </a:t>
            </a:r>
            <a:r>
              <a:rPr lang="it-IT" sz="1200" dirty="0" err="1"/>
              <a:t>performed</a:t>
            </a:r>
            <a:r>
              <a:rPr lang="it-IT" sz="1200" dirty="0"/>
              <a:t>.</a:t>
            </a:r>
          </a:p>
        </p:txBody>
      </p:sp>
      <p:pic>
        <p:nvPicPr>
          <p:cNvPr id="10" name="Immagine 9" descr="Immagine che contiene testo, schermata, Carattere&#10;&#10;Il contenuto generato dall'IA potrebbe non essere corretto.">
            <a:extLst>
              <a:ext uri="{FF2B5EF4-FFF2-40B4-BE49-F238E27FC236}">
                <a16:creationId xmlns:a16="http://schemas.microsoft.com/office/drawing/2014/main" id="{8D72BB17-BB2C-5FEB-1E23-17E5FCFAB8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67" y="976846"/>
            <a:ext cx="3502686" cy="1466240"/>
          </a:xfrm>
          <a:prstGeom prst="rect">
            <a:avLst/>
          </a:prstGeom>
        </p:spPr>
      </p:pic>
      <p:pic>
        <p:nvPicPr>
          <p:cNvPr id="12" name="Immagine 11" descr="Immagine che contiene testo, Carattere, numero, linea&#10;&#10;Il contenuto generato dall'IA potrebbe non essere corretto.">
            <a:extLst>
              <a:ext uri="{FF2B5EF4-FFF2-40B4-BE49-F238E27FC236}">
                <a16:creationId xmlns:a16="http://schemas.microsoft.com/office/drawing/2014/main" id="{C29FC874-FBCA-CE21-B0FF-2F1D9A3B76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67" y="2541198"/>
            <a:ext cx="7113016" cy="232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17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>
            <a:extLst>
              <a:ext uri="{FF2B5EF4-FFF2-40B4-BE49-F238E27FC236}">
                <a16:creationId xmlns:a16="http://schemas.microsoft.com/office/drawing/2014/main" id="{175265D3-F88D-A0C6-A912-49C8F074C5C1}"/>
              </a:ext>
            </a:extLst>
          </p:cNvPr>
          <p:cNvSpPr txBox="1">
            <a:spLocks/>
          </p:cNvSpPr>
          <p:nvPr/>
        </p:nvSpPr>
        <p:spPr>
          <a:xfrm>
            <a:off x="956268" y="206293"/>
            <a:ext cx="10279464" cy="62772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3600" dirty="0"/>
              <a:t>Take Home Message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33A77A0-77C0-D076-EAD2-7C80A5845B51}"/>
              </a:ext>
            </a:extLst>
          </p:cNvPr>
          <p:cNvSpPr txBox="1"/>
          <p:nvPr/>
        </p:nvSpPr>
        <p:spPr>
          <a:xfrm>
            <a:off x="2246514" y="738190"/>
            <a:ext cx="7331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it-IT" dirty="0"/>
              <a:t>Incremento nella popolazione media dell’obesità </a:t>
            </a:r>
            <a:r>
              <a:rPr lang="it-IT" dirty="0" err="1"/>
              <a:t>sarcopenica</a:t>
            </a:r>
            <a:endParaRPr lang="it-IT" dirty="0"/>
          </a:p>
          <a:p>
            <a:pPr marL="342900" indent="-342900" algn="ctr">
              <a:buFont typeface="+mj-lt"/>
              <a:buAutoNum type="arabicPeriod"/>
            </a:pPr>
            <a:r>
              <a:rPr lang="it-IT" dirty="0"/>
              <a:t>Incremento dei pz neoplastici con associata obesità </a:t>
            </a:r>
            <a:r>
              <a:rPr lang="it-IT" dirty="0" err="1"/>
              <a:t>sarcopenica</a:t>
            </a:r>
            <a:endParaRPr lang="it-IT" dirty="0"/>
          </a:p>
          <a:p>
            <a:pPr marL="342900" indent="-342900" algn="ctr">
              <a:buFont typeface="+mj-lt"/>
              <a:buAutoNum type="arabicPeriod"/>
            </a:pPr>
            <a:r>
              <a:rPr lang="it-IT" dirty="0"/>
              <a:t>Pz ad alto rischio di complicanze post-operatorie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it-IT" dirty="0"/>
              <a:t>Pz con ridotta sopravvivenze per ridotta risposta alle terapie oncologiche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7097B95-707C-26CD-21E0-0E11B0BCA6F5}"/>
              </a:ext>
            </a:extLst>
          </p:cNvPr>
          <p:cNvSpPr txBox="1"/>
          <p:nvPr/>
        </p:nvSpPr>
        <p:spPr>
          <a:xfrm>
            <a:off x="588398" y="2470416"/>
            <a:ext cx="10647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it-IT" dirty="0"/>
              <a:t>Riconoscere pz con obesità </a:t>
            </a:r>
            <a:r>
              <a:rPr lang="it-IT" dirty="0" err="1"/>
              <a:t>sarcopenica</a:t>
            </a:r>
            <a:r>
              <a:rPr lang="it-IT" dirty="0"/>
              <a:t> (chirurgo-oncologo-radiologo-nutrizionista)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it-IT" dirty="0" err="1"/>
              <a:t>Improvement</a:t>
            </a:r>
            <a:r>
              <a:rPr lang="it-IT" dirty="0"/>
              <a:t> del performance status </a:t>
            </a:r>
            <a:r>
              <a:rPr lang="it-IT" dirty="0" err="1"/>
              <a:t>pre</a:t>
            </a:r>
            <a:r>
              <a:rPr lang="it-IT" dirty="0"/>
              <a:t>-operatorio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it-IT" dirty="0"/>
              <a:t>Informare adeguatamente il paziente sul suo stato di salute generale includendo informazioni in merito ad eventuali stati di obesità </a:t>
            </a:r>
            <a:r>
              <a:rPr lang="it-IT" dirty="0" err="1"/>
              <a:t>sarcopenica</a:t>
            </a:r>
            <a:endParaRPr lang="it-IT" dirty="0"/>
          </a:p>
        </p:txBody>
      </p:sp>
      <p:sp>
        <p:nvSpPr>
          <p:cNvPr id="5" name="Titolo 2">
            <a:extLst>
              <a:ext uri="{FF2B5EF4-FFF2-40B4-BE49-F238E27FC236}">
                <a16:creationId xmlns:a16="http://schemas.microsoft.com/office/drawing/2014/main" id="{07F838BC-3221-2C5F-42B9-033125F8FFDF}"/>
              </a:ext>
            </a:extLst>
          </p:cNvPr>
          <p:cNvSpPr txBox="1">
            <a:spLocks/>
          </p:cNvSpPr>
          <p:nvPr/>
        </p:nvSpPr>
        <p:spPr>
          <a:xfrm>
            <a:off x="956268" y="1938519"/>
            <a:ext cx="10279464" cy="62772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3600" dirty="0"/>
              <a:t>Come migliorare la pratica clinica</a:t>
            </a:r>
          </a:p>
        </p:txBody>
      </p:sp>
      <p:sp>
        <p:nvSpPr>
          <p:cNvPr id="6" name="Titolo 2">
            <a:extLst>
              <a:ext uri="{FF2B5EF4-FFF2-40B4-BE49-F238E27FC236}">
                <a16:creationId xmlns:a16="http://schemas.microsoft.com/office/drawing/2014/main" id="{B8E66121-D81E-5C1F-110C-AC7CBAAC6B2E}"/>
              </a:ext>
            </a:extLst>
          </p:cNvPr>
          <p:cNvSpPr txBox="1">
            <a:spLocks/>
          </p:cNvSpPr>
          <p:nvPr/>
        </p:nvSpPr>
        <p:spPr>
          <a:xfrm>
            <a:off x="772333" y="5117551"/>
            <a:ext cx="10279464" cy="62772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3600" dirty="0"/>
              <a:t>In un mondo ideale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BCCE8CA-1494-C0E3-518C-4D355EFEC48B}"/>
              </a:ext>
            </a:extLst>
          </p:cNvPr>
          <p:cNvSpPr txBox="1"/>
          <p:nvPr/>
        </p:nvSpPr>
        <p:spPr>
          <a:xfrm>
            <a:off x="588398" y="5652125"/>
            <a:ext cx="1064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it-IT" dirty="0"/>
              <a:t>Educazione nutrizionale/fisica/sanitaria durante tutti i gradi di istruzione</a:t>
            </a:r>
          </a:p>
        </p:txBody>
      </p:sp>
      <p:sp>
        <p:nvSpPr>
          <p:cNvPr id="8" name="Titolo 2">
            <a:extLst>
              <a:ext uri="{FF2B5EF4-FFF2-40B4-BE49-F238E27FC236}">
                <a16:creationId xmlns:a16="http://schemas.microsoft.com/office/drawing/2014/main" id="{9098E17D-E0FE-574F-8FE1-384D2D6A3351}"/>
              </a:ext>
            </a:extLst>
          </p:cNvPr>
          <p:cNvSpPr txBox="1">
            <a:spLocks/>
          </p:cNvSpPr>
          <p:nvPr/>
        </p:nvSpPr>
        <p:spPr>
          <a:xfrm>
            <a:off x="956268" y="3670745"/>
            <a:ext cx="10279464" cy="62772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3600" dirty="0"/>
              <a:t>Cosa possiamo fare noi ora?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27EB3E8-1A5D-72EF-07D9-8E305A367BCE}"/>
              </a:ext>
            </a:extLst>
          </p:cNvPr>
          <p:cNvSpPr txBox="1"/>
          <p:nvPr/>
        </p:nvSpPr>
        <p:spPr>
          <a:xfrm>
            <a:off x="772333" y="4249693"/>
            <a:ext cx="10647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it-IT" dirty="0"/>
              <a:t>Identificare i possibili pazienti a rischio di O.S.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it-IT" dirty="0"/>
              <a:t>Proporre programmi di trattamento (medico/chirurgico)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it-IT" dirty="0"/>
              <a:t>Preparaci scientificamente e tecnicamente per il futuro</a:t>
            </a:r>
          </a:p>
        </p:txBody>
      </p:sp>
    </p:spTree>
    <p:extLst>
      <p:ext uri="{BB962C8B-B14F-4D97-AF65-F5344CB8AC3E}">
        <p14:creationId xmlns:p14="http://schemas.microsoft.com/office/powerpoint/2010/main" val="3108946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73F33-4574-B5F7-C62E-72A4F9AAB78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242880"/>
          </a:xfrm>
          <a:prstGeom prst="rect">
            <a:avLst/>
          </a:prstGeom>
          <a:solidFill>
            <a:srgbClr val="2AAFE5"/>
          </a:solidFill>
          <a:ln w="50800">
            <a:noFill/>
          </a:ln>
        </p:spPr>
        <p:txBody>
          <a:bodyPr vert="horz" lIns="438912" tIns="219456" rIns="438912" bIns="219456" rtlCol="0" anchor="ctr">
            <a:noAutofit/>
          </a:bodyPr>
          <a:lstStyle>
            <a:lvl1pPr algn="ctr" defTabSz="4389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1400" b="1" dirty="0">
                <a:solidFill>
                  <a:srgbClr val="0F37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CONFLITTO DI INTERESSI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FE4F885-24C5-A5CA-67E4-1015380221D5}"/>
              </a:ext>
            </a:extLst>
          </p:cNvPr>
          <p:cNvSpPr txBox="1"/>
          <p:nvPr/>
        </p:nvSpPr>
        <p:spPr>
          <a:xfrm>
            <a:off x="190500" y="817040"/>
            <a:ext cx="1181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x ] nessun conflitto di interessi da riportare</a:t>
            </a:r>
          </a:p>
          <a:p>
            <a:endParaRPr lang="it-IT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] ho i seguenti conflitti di interessi:__________________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969182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B9578527-1C9C-851C-94F9-1610CF37DE93}"/>
              </a:ext>
            </a:extLst>
          </p:cNvPr>
          <p:cNvGraphicFramePr/>
          <p:nvPr/>
        </p:nvGraphicFramePr>
        <p:xfrm>
          <a:off x="6419851" y="1046375"/>
          <a:ext cx="5772150" cy="4589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AA546CA6-C4B4-699C-17FC-683AF02C9E9B}"/>
              </a:ext>
            </a:extLst>
          </p:cNvPr>
          <p:cNvGraphicFramePr/>
          <p:nvPr/>
        </p:nvGraphicFramePr>
        <p:xfrm>
          <a:off x="0" y="1046376"/>
          <a:ext cx="6096000" cy="4589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olo 2">
            <a:extLst>
              <a:ext uri="{FF2B5EF4-FFF2-40B4-BE49-F238E27FC236}">
                <a16:creationId xmlns:a16="http://schemas.microsoft.com/office/drawing/2014/main" id="{6148093D-D07D-C1B8-C22E-901FB7717CFA}"/>
              </a:ext>
            </a:extLst>
          </p:cNvPr>
          <p:cNvSpPr txBox="1">
            <a:spLocks/>
          </p:cNvSpPr>
          <p:nvPr/>
        </p:nvSpPr>
        <p:spPr>
          <a:xfrm>
            <a:off x="3428198" y="372453"/>
            <a:ext cx="5335604" cy="67392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4400" dirty="0"/>
              <a:t>CASISTICA 2017-2025</a:t>
            </a:r>
          </a:p>
        </p:txBody>
      </p:sp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C27BF805-0F72-A835-8B03-EDE1780DFD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7291367"/>
              </p:ext>
            </p:extLst>
          </p:nvPr>
        </p:nvGraphicFramePr>
        <p:xfrm>
          <a:off x="6095999" y="1370540"/>
          <a:ext cx="5753100" cy="4116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olo 2">
            <a:extLst>
              <a:ext uri="{FF2B5EF4-FFF2-40B4-BE49-F238E27FC236}">
                <a16:creationId xmlns:a16="http://schemas.microsoft.com/office/drawing/2014/main" id="{6D42283C-EAD4-60EE-BD71-3410F0DDEA21}"/>
              </a:ext>
            </a:extLst>
          </p:cNvPr>
          <p:cNvSpPr txBox="1">
            <a:spLocks/>
          </p:cNvSpPr>
          <p:nvPr/>
        </p:nvSpPr>
        <p:spPr>
          <a:xfrm>
            <a:off x="2652712" y="258153"/>
            <a:ext cx="6886575" cy="673922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4400" dirty="0"/>
              <a:t>CHIRURGIA ONCOLOGICA DAL 2018-AD OGGI (ELEZIONE ED URGENZA)</a:t>
            </a:r>
          </a:p>
        </p:txBody>
      </p:sp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D2A379FC-05FB-4122-56F5-9D7674020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080170"/>
              </p:ext>
            </p:extLst>
          </p:nvPr>
        </p:nvGraphicFramePr>
        <p:xfrm>
          <a:off x="123825" y="1350115"/>
          <a:ext cx="5445125" cy="368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8525">
                  <a:extLst>
                    <a:ext uri="{9D8B030D-6E8A-4147-A177-3AD203B41FA5}">
                      <a16:colId xmlns:a16="http://schemas.microsoft.com/office/drawing/2014/main" val="382331859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132783199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it-IT" dirty="0"/>
                        <a:t>CARATTERISTICHE PO SAN GIOVANNI DI DIO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PRESENTE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996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RADIOLOGIA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MUNITA DI TAC H24</a:t>
                      </a:r>
                    </a:p>
                    <a:p>
                      <a:r>
                        <a:rPr lang="it-IT" dirty="0"/>
                        <a:t>RADIOLOGIA INTERVENTISTICA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772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RIANIMAZIONE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5 POSTI LETTO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431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ENDOSCOPIA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OPERATIVA E DIAGNOSTICA</a:t>
                      </a:r>
                    </a:p>
                    <a:p>
                      <a:r>
                        <a:rPr lang="it-IT" dirty="0"/>
                        <a:t>H6 6 GIORNI SU 7 (RESTANTE PRESSO ALTRO PRESIDIO DELLA ASL)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884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POSTI LETTO TOTALI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171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CHIRURGHI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7 di cui 1 con expertise bariatrico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962664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8D111895-706B-CCDF-EF51-3BF5E8169000}"/>
              </a:ext>
            </a:extLst>
          </p:cNvPr>
          <p:cNvSpPr txBox="1"/>
          <p:nvPr/>
        </p:nvSpPr>
        <p:spPr>
          <a:xfrm>
            <a:off x="123825" y="5057455"/>
            <a:ext cx="55784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b="1" i="0" dirty="0">
                <a:effectLst/>
                <a:latin typeface="Google Sans"/>
              </a:rPr>
              <a:t>Adulti (18-69 anni):</a:t>
            </a:r>
            <a:r>
              <a:rPr lang="it-IT" sz="1400" dirty="0">
                <a:latin typeface="Google Sans"/>
              </a:rPr>
              <a:t> </a:t>
            </a:r>
            <a:r>
              <a:rPr lang="it-IT" sz="1400" b="0" i="0" dirty="0">
                <a:effectLst/>
                <a:latin typeface="Google Sans"/>
              </a:rPr>
              <a:t>52% in eccesso ponderale.  41% in sovrappeso. 11% obeso. Si stima che circa 269.502 adulti siano in sovrappeso e circa 72.305 siano obesi in ASL Napoli 2. </a:t>
            </a:r>
            <a:r>
              <a:rPr lang="it-IT" sz="1400" dirty="0">
                <a:highlight>
                  <a:srgbClr val="FFFF00"/>
                </a:highlight>
                <a:latin typeface="Google Sans"/>
              </a:rPr>
              <a:t>(popolazione pediatrica con stesse caratteristiche di quella adulta!)</a:t>
            </a:r>
            <a:endParaRPr lang="it-IT" sz="1400" b="0" i="0" dirty="0">
              <a:effectLst/>
              <a:highlight>
                <a:srgbClr val="FFFF00"/>
              </a:highlight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1506666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C1F0701E-5D20-0F2B-75D3-14F7B0C085C3}"/>
              </a:ext>
            </a:extLst>
          </p:cNvPr>
          <p:cNvSpPr txBox="1">
            <a:spLocks/>
          </p:cNvSpPr>
          <p:nvPr/>
        </p:nvSpPr>
        <p:spPr>
          <a:xfrm>
            <a:off x="956268" y="206293"/>
            <a:ext cx="10279464" cy="62772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3600" dirty="0"/>
              <a:t>DEFINIZIONE E DIAGNOSI DI OBESITA’ SARCOPENICA</a:t>
            </a:r>
          </a:p>
        </p:txBody>
      </p:sp>
      <p:pic>
        <p:nvPicPr>
          <p:cNvPr id="5" name="Immagine 4" descr="Immagine che contiene testo, schermata, Carattere, linea&#10;&#10;Il contenuto generato dall'IA potrebbe non essere corretto.">
            <a:extLst>
              <a:ext uri="{FF2B5EF4-FFF2-40B4-BE49-F238E27FC236}">
                <a16:creationId xmlns:a16="http://schemas.microsoft.com/office/drawing/2014/main" id="{C10DE897-1EA7-2F6C-8967-93FCF86693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11" y="2108064"/>
            <a:ext cx="5483846" cy="1686765"/>
          </a:xfrm>
          <a:prstGeom prst="rect">
            <a:avLst/>
          </a:prstGeom>
        </p:spPr>
      </p:pic>
      <p:pic>
        <p:nvPicPr>
          <p:cNvPr id="7" name="Immagine 6" descr="Immagine che contiene testo, Carattere, schermata, bianco&#10;&#10;Il contenuto generato dall'IA potrebbe non essere corretto.">
            <a:extLst>
              <a:ext uri="{FF2B5EF4-FFF2-40B4-BE49-F238E27FC236}">
                <a16:creationId xmlns:a16="http://schemas.microsoft.com/office/drawing/2014/main" id="{518F0BB5-5404-8976-BCB1-78A7AC6E1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332" y="2108064"/>
            <a:ext cx="4597400" cy="2108200"/>
          </a:xfrm>
          <a:prstGeom prst="rect">
            <a:avLst/>
          </a:prstGeom>
        </p:spPr>
      </p:pic>
      <p:pic>
        <p:nvPicPr>
          <p:cNvPr id="9" name="Immagine 8" descr="Immagine che contiene testo, schermata, Carattere, Parallelo&#10;&#10;Il contenuto generato dall'IA potrebbe non essere corretto.">
            <a:extLst>
              <a:ext uri="{FF2B5EF4-FFF2-40B4-BE49-F238E27FC236}">
                <a16:creationId xmlns:a16="http://schemas.microsoft.com/office/drawing/2014/main" id="{7A366012-4A5E-5E51-6B1B-342C222D5A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374" y="834014"/>
            <a:ext cx="7251247" cy="5138511"/>
          </a:xfrm>
          <a:prstGeom prst="rect">
            <a:avLst/>
          </a:prstGeom>
        </p:spPr>
      </p:pic>
      <p:pic>
        <p:nvPicPr>
          <p:cNvPr id="11" name="Immagine 10" descr="Immagine che contiene testo, schermata, documento, Carattere&#10;&#10;Il contenuto generato dall'IA potrebbe non essere corretto.">
            <a:extLst>
              <a:ext uri="{FF2B5EF4-FFF2-40B4-BE49-F238E27FC236}">
                <a16:creationId xmlns:a16="http://schemas.microsoft.com/office/drawing/2014/main" id="{1ED8AC6F-D699-A84D-F815-A9DE9271F8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226" y="834014"/>
            <a:ext cx="8327541" cy="50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7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C5A49-DEE4-2789-4521-D46BBBC0A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DA42C648-5CC7-B683-1497-BA35DB80F098}"/>
              </a:ext>
            </a:extLst>
          </p:cNvPr>
          <p:cNvSpPr txBox="1">
            <a:spLocks/>
          </p:cNvSpPr>
          <p:nvPr/>
        </p:nvSpPr>
        <p:spPr>
          <a:xfrm>
            <a:off x="956268" y="206293"/>
            <a:ext cx="10279464" cy="62772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3600" dirty="0"/>
              <a:t>EPIDEMIOLOGIA ED EZIOLOGIA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51D2595-F9BE-62AD-1652-BF3FB5342398}"/>
              </a:ext>
            </a:extLst>
          </p:cNvPr>
          <p:cNvSpPr txBox="1"/>
          <p:nvPr/>
        </p:nvSpPr>
        <p:spPr>
          <a:xfrm>
            <a:off x="426994" y="3139440"/>
            <a:ext cx="461364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200" dirty="0"/>
              <a:t>A </a:t>
            </a:r>
            <a:r>
              <a:rPr lang="it-IT" sz="1200" dirty="0" err="1"/>
              <a:t>prospective</a:t>
            </a:r>
            <a:r>
              <a:rPr lang="it-IT" sz="1200" dirty="0"/>
              <a:t> </a:t>
            </a:r>
            <a:r>
              <a:rPr lang="it-IT" sz="1200" dirty="0" err="1"/>
              <a:t>cohort</a:t>
            </a:r>
            <a:r>
              <a:rPr lang="it-IT" sz="1200" dirty="0"/>
              <a:t> </a:t>
            </a:r>
            <a:r>
              <a:rPr lang="it-IT" sz="1200" dirty="0" err="1"/>
              <a:t>called</a:t>
            </a:r>
            <a:r>
              <a:rPr lang="it-IT" sz="1200" dirty="0"/>
              <a:t> South </a:t>
            </a:r>
            <a:r>
              <a:rPr lang="it-IT" sz="1200" dirty="0" err="1"/>
              <a:t>Korea’s</a:t>
            </a:r>
            <a:r>
              <a:rPr lang="it-IT" sz="1200" dirty="0"/>
              <a:t> </a:t>
            </a:r>
            <a:r>
              <a:rPr lang="it-IT" sz="1200" dirty="0" err="1"/>
              <a:t>Sarcopenic</a:t>
            </a:r>
            <a:r>
              <a:rPr lang="it-IT" sz="1200" dirty="0"/>
              <a:t> </a:t>
            </a:r>
            <a:r>
              <a:rPr lang="it-IT" sz="1200" dirty="0" err="1"/>
              <a:t>Obesity</a:t>
            </a:r>
            <a:r>
              <a:rPr lang="it-IT" sz="1200" dirty="0"/>
              <a:t> Study </a:t>
            </a:r>
            <a:r>
              <a:rPr lang="it-IT" sz="1200" dirty="0" err="1"/>
              <a:t>comprising</a:t>
            </a:r>
            <a:r>
              <a:rPr lang="it-IT" sz="1200" dirty="0"/>
              <a:t> </a:t>
            </a:r>
            <a:r>
              <a:rPr lang="it-IT" sz="1200" dirty="0" err="1"/>
              <a:t>healthy</a:t>
            </a:r>
            <a:r>
              <a:rPr lang="it-IT" sz="1200" dirty="0"/>
              <a:t> </a:t>
            </a:r>
            <a:r>
              <a:rPr lang="it-IT" sz="1200" dirty="0" err="1"/>
              <a:t>volunteers</a:t>
            </a:r>
            <a:r>
              <a:rPr lang="it-IT" sz="1200" dirty="0"/>
              <a:t> </a:t>
            </a:r>
            <a:r>
              <a:rPr lang="it-IT" sz="1200" dirty="0" err="1">
                <a:highlight>
                  <a:srgbClr val="FFFF00"/>
                </a:highlight>
              </a:rPr>
              <a:t>aged</a:t>
            </a:r>
            <a:r>
              <a:rPr lang="it-IT" sz="1200" dirty="0">
                <a:highlight>
                  <a:srgbClr val="FFFF00"/>
                </a:highlight>
              </a:rPr>
              <a:t> 20-80 years of age </a:t>
            </a:r>
            <a:r>
              <a:rPr lang="it-IT" sz="1200" dirty="0" err="1">
                <a:highlight>
                  <a:srgbClr val="FFFF00"/>
                </a:highlight>
              </a:rPr>
              <a:t>found</a:t>
            </a:r>
            <a:r>
              <a:rPr lang="it-IT" sz="1200" dirty="0">
                <a:highlight>
                  <a:srgbClr val="FFFF00"/>
                </a:highlight>
              </a:rPr>
              <a:t> a </a:t>
            </a:r>
            <a:r>
              <a:rPr lang="it-IT" sz="1200" dirty="0" err="1">
                <a:highlight>
                  <a:srgbClr val="FFFF00"/>
                </a:highlight>
              </a:rPr>
              <a:t>prevalence</a:t>
            </a:r>
            <a:r>
              <a:rPr lang="it-IT" sz="1200" dirty="0">
                <a:highlight>
                  <a:srgbClr val="FFFF00"/>
                </a:highlight>
              </a:rPr>
              <a:t> of </a:t>
            </a:r>
            <a:r>
              <a:rPr lang="it-IT" sz="1200" dirty="0" err="1">
                <a:highlight>
                  <a:srgbClr val="FFFF00"/>
                </a:highlight>
              </a:rPr>
              <a:t>sarcopenic</a:t>
            </a:r>
            <a:r>
              <a:rPr lang="it-IT" sz="1200" dirty="0">
                <a:highlight>
                  <a:srgbClr val="FFFF00"/>
                </a:highlight>
              </a:rPr>
              <a:t> </a:t>
            </a:r>
            <a:r>
              <a:rPr lang="it-IT" sz="1200" dirty="0" err="1">
                <a:highlight>
                  <a:srgbClr val="FFFF00"/>
                </a:highlight>
              </a:rPr>
              <a:t>obesity</a:t>
            </a:r>
            <a:r>
              <a:rPr lang="it-IT" sz="1200" dirty="0">
                <a:highlight>
                  <a:srgbClr val="FFFF00"/>
                </a:highlight>
              </a:rPr>
              <a:t> </a:t>
            </a:r>
            <a:r>
              <a:rPr lang="it-IT" sz="1200" dirty="0" err="1">
                <a:highlight>
                  <a:srgbClr val="FFFF00"/>
                </a:highlight>
              </a:rPr>
              <a:t>ranging</a:t>
            </a:r>
            <a:r>
              <a:rPr lang="it-IT" sz="1200" dirty="0">
                <a:highlight>
                  <a:srgbClr val="FFFF00"/>
                </a:highlight>
              </a:rPr>
              <a:t> from 0.8% to 22.3% in women and from 1.3% to 15.4% in men</a:t>
            </a:r>
            <a:r>
              <a:rPr lang="it-IT" sz="1200" dirty="0"/>
              <a:t>. Data from </a:t>
            </a:r>
            <a:r>
              <a:rPr lang="it-IT" sz="1200" dirty="0" err="1"/>
              <a:t>individuals</a:t>
            </a:r>
            <a:r>
              <a:rPr lang="it-IT" sz="1200" dirty="0"/>
              <a:t> </a:t>
            </a:r>
            <a:r>
              <a:rPr lang="it-IT" sz="1200" dirty="0" err="1"/>
              <a:t>aged</a:t>
            </a:r>
            <a:r>
              <a:rPr lang="it-IT" sz="1200" dirty="0"/>
              <a:t> 18–90 years from the Dutch </a:t>
            </a:r>
            <a:r>
              <a:rPr lang="it-IT" sz="1200" dirty="0" err="1"/>
              <a:t>Lifelines</a:t>
            </a:r>
            <a:r>
              <a:rPr lang="it-IT" sz="1200" dirty="0"/>
              <a:t> </a:t>
            </a:r>
            <a:r>
              <a:rPr lang="it-IT" sz="1200" dirty="0" err="1"/>
              <a:t>cohort</a:t>
            </a:r>
            <a:r>
              <a:rPr lang="it-IT" sz="1200" dirty="0"/>
              <a:t> study </a:t>
            </a:r>
            <a:r>
              <a:rPr lang="it-IT" sz="1200" dirty="0" err="1"/>
              <a:t>showed</a:t>
            </a:r>
            <a:r>
              <a:rPr lang="it-IT" sz="1200" dirty="0"/>
              <a:t> a global </a:t>
            </a:r>
            <a:r>
              <a:rPr lang="it-IT" sz="1200" dirty="0" err="1"/>
              <a:t>prevalence</a:t>
            </a:r>
            <a:r>
              <a:rPr lang="it-IT" sz="1200" dirty="0"/>
              <a:t> of </a:t>
            </a:r>
            <a:r>
              <a:rPr lang="it-IT" sz="1200" dirty="0" err="1"/>
              <a:t>sarcopenic</a:t>
            </a:r>
            <a:r>
              <a:rPr lang="it-IT" sz="1200" dirty="0"/>
              <a:t> </a:t>
            </a:r>
            <a:r>
              <a:rPr lang="it-IT" sz="1200" dirty="0" err="1"/>
              <a:t>obesity</a:t>
            </a:r>
            <a:r>
              <a:rPr lang="it-IT" sz="1200" dirty="0"/>
              <a:t> of </a:t>
            </a:r>
            <a:r>
              <a:rPr lang="it-IT" sz="1200" dirty="0">
                <a:highlight>
                  <a:srgbClr val="FFFF00"/>
                </a:highlight>
              </a:rPr>
              <a:t>1.4% and 0.9% in women and men, </a:t>
            </a:r>
            <a:r>
              <a:rPr lang="it-IT" sz="1200" dirty="0" err="1">
                <a:highlight>
                  <a:srgbClr val="FFFF00"/>
                </a:highlight>
              </a:rPr>
              <a:t>respectively</a:t>
            </a:r>
            <a:r>
              <a:rPr lang="it-IT" sz="1200" dirty="0">
                <a:highlight>
                  <a:srgbClr val="FFFF00"/>
                </a:highlight>
              </a:rPr>
              <a:t>, with a rise in </a:t>
            </a:r>
            <a:r>
              <a:rPr lang="it-IT" sz="1200" dirty="0" err="1">
                <a:highlight>
                  <a:srgbClr val="FFFF00"/>
                </a:highlight>
              </a:rPr>
              <a:t>prevalence</a:t>
            </a:r>
            <a:r>
              <a:rPr lang="it-IT" sz="1200" dirty="0">
                <a:highlight>
                  <a:srgbClr val="FFFF00"/>
                </a:highlight>
              </a:rPr>
              <a:t> </a:t>
            </a:r>
            <a:r>
              <a:rPr lang="it-IT" sz="1200" dirty="0" err="1">
                <a:highlight>
                  <a:srgbClr val="FFFF00"/>
                </a:highlight>
              </a:rPr>
              <a:t>at</a:t>
            </a:r>
            <a:r>
              <a:rPr lang="it-IT" sz="1200" dirty="0">
                <a:highlight>
                  <a:srgbClr val="FFFF00"/>
                </a:highlight>
              </a:rPr>
              <a:t> 50 years of age and a </a:t>
            </a:r>
            <a:r>
              <a:rPr lang="it-IT" sz="1200" dirty="0" err="1">
                <a:highlight>
                  <a:srgbClr val="FFFF00"/>
                </a:highlight>
              </a:rPr>
              <a:t>prevalence</a:t>
            </a:r>
            <a:r>
              <a:rPr lang="it-IT" sz="1200" dirty="0">
                <a:highlight>
                  <a:srgbClr val="FFFF00"/>
                </a:highlight>
              </a:rPr>
              <a:t> </a:t>
            </a:r>
            <a:r>
              <a:rPr lang="it-IT" sz="1200" dirty="0" err="1">
                <a:highlight>
                  <a:srgbClr val="FFFF00"/>
                </a:highlight>
              </a:rPr>
              <a:t>reaching</a:t>
            </a:r>
            <a:r>
              <a:rPr lang="it-IT" sz="1200" dirty="0">
                <a:highlight>
                  <a:srgbClr val="FFFF00"/>
                </a:highlight>
              </a:rPr>
              <a:t> 16.7% in the 80-89 years age group </a:t>
            </a:r>
            <a:r>
              <a:rPr lang="it-IT" sz="1200" dirty="0"/>
              <a:t>(14). A meta-</a:t>
            </a:r>
            <a:r>
              <a:rPr lang="it-IT" sz="1200" dirty="0" err="1"/>
              <a:t>analysis</a:t>
            </a:r>
            <a:r>
              <a:rPr lang="it-IT" sz="1200" dirty="0"/>
              <a:t> </a:t>
            </a:r>
            <a:r>
              <a:rPr lang="it-IT" sz="1200" dirty="0" err="1"/>
              <a:t>including</a:t>
            </a:r>
            <a:r>
              <a:rPr lang="it-IT" sz="1200" dirty="0"/>
              <a:t> 50 studies </a:t>
            </a:r>
            <a:r>
              <a:rPr lang="it-IT" sz="1200" dirty="0" err="1"/>
              <a:t>representing</a:t>
            </a:r>
            <a:r>
              <a:rPr lang="it-IT" sz="1200" dirty="0"/>
              <a:t> </a:t>
            </a:r>
            <a:r>
              <a:rPr lang="it-IT" sz="1200" dirty="0">
                <a:highlight>
                  <a:srgbClr val="FFFF00"/>
                </a:highlight>
              </a:rPr>
              <a:t>86 285 people </a:t>
            </a:r>
            <a:r>
              <a:rPr lang="it-IT" sz="1200" dirty="0" err="1">
                <a:highlight>
                  <a:srgbClr val="FFFF00"/>
                </a:highlight>
              </a:rPr>
              <a:t>found</a:t>
            </a:r>
            <a:r>
              <a:rPr lang="it-IT" sz="1200" dirty="0">
                <a:highlight>
                  <a:srgbClr val="FFFF00"/>
                </a:highlight>
              </a:rPr>
              <a:t> a global </a:t>
            </a:r>
            <a:r>
              <a:rPr lang="it-IT" sz="1200" dirty="0" err="1">
                <a:highlight>
                  <a:srgbClr val="FFFF00"/>
                </a:highlight>
              </a:rPr>
              <a:t>prevalence</a:t>
            </a:r>
            <a:r>
              <a:rPr lang="it-IT" sz="1200" dirty="0">
                <a:highlight>
                  <a:srgbClr val="FFFF00"/>
                </a:highlight>
              </a:rPr>
              <a:t> of 11% of </a:t>
            </a:r>
            <a:r>
              <a:rPr lang="it-IT" sz="1200" dirty="0" err="1">
                <a:highlight>
                  <a:srgbClr val="FFFF00"/>
                </a:highlight>
              </a:rPr>
              <a:t>sarcopenic</a:t>
            </a:r>
            <a:r>
              <a:rPr lang="it-IT" sz="1200" dirty="0">
                <a:highlight>
                  <a:srgbClr val="FFFF00"/>
                </a:highlight>
              </a:rPr>
              <a:t> </a:t>
            </a:r>
            <a:r>
              <a:rPr lang="it-IT" sz="1200" dirty="0" err="1">
                <a:highlight>
                  <a:srgbClr val="FFFF00"/>
                </a:highlight>
              </a:rPr>
              <a:t>obesity</a:t>
            </a:r>
            <a:r>
              <a:rPr lang="it-IT" sz="1200" dirty="0">
                <a:highlight>
                  <a:srgbClr val="FFFF00"/>
                </a:highlight>
              </a:rPr>
              <a:t> in </a:t>
            </a:r>
            <a:r>
              <a:rPr lang="it-IT" sz="1200" dirty="0" err="1">
                <a:highlight>
                  <a:srgbClr val="FFFF00"/>
                </a:highlight>
              </a:rPr>
              <a:t>adults</a:t>
            </a:r>
            <a:r>
              <a:rPr lang="it-IT" sz="1200" dirty="0">
                <a:highlight>
                  <a:srgbClr val="FFFF00"/>
                </a:highlight>
              </a:rPr>
              <a:t> </a:t>
            </a:r>
            <a:r>
              <a:rPr lang="it-IT" sz="1200" dirty="0" err="1">
                <a:highlight>
                  <a:srgbClr val="FFFF00"/>
                </a:highlight>
              </a:rPr>
              <a:t>aged</a:t>
            </a:r>
            <a:r>
              <a:rPr lang="it-IT" sz="1200" dirty="0">
                <a:highlight>
                  <a:srgbClr val="FFFF00"/>
                </a:highlight>
              </a:rPr>
              <a:t> 60 years</a:t>
            </a:r>
          </a:p>
        </p:txBody>
      </p:sp>
      <p:pic>
        <p:nvPicPr>
          <p:cNvPr id="6" name="Immagine 5" descr="Immagine che contiene testo, Carattere, bianco, algebra&#10;&#10;Il contenuto generato dall'IA potrebbe non essere corretto.">
            <a:extLst>
              <a:ext uri="{FF2B5EF4-FFF2-40B4-BE49-F238E27FC236}">
                <a16:creationId xmlns:a16="http://schemas.microsoft.com/office/drawing/2014/main" id="{E37E2309-A83F-0387-E546-9C95BF7DB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94" y="834014"/>
            <a:ext cx="4613643" cy="213175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444" y="834014"/>
            <a:ext cx="4261199" cy="524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23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06CA7-2D33-A7D1-B3FD-1316566AE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634" y="2275681"/>
            <a:ext cx="1844196" cy="2959049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25236D0A-B266-C09D-1442-E4E54E691B77}"/>
              </a:ext>
            </a:extLst>
          </p:cNvPr>
          <p:cNvSpPr txBox="1">
            <a:spLocks/>
          </p:cNvSpPr>
          <p:nvPr/>
        </p:nvSpPr>
        <p:spPr>
          <a:xfrm>
            <a:off x="956268" y="206293"/>
            <a:ext cx="10279464" cy="62772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3600" dirty="0"/>
              <a:t>SCOPING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56" y="1118001"/>
            <a:ext cx="8370683" cy="411672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211659" y="5234730"/>
            <a:ext cx="1768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METANALISI: 11</a:t>
            </a:r>
          </a:p>
        </p:txBody>
      </p:sp>
    </p:spTree>
    <p:extLst>
      <p:ext uri="{BB962C8B-B14F-4D97-AF65-F5344CB8AC3E}">
        <p14:creationId xmlns:p14="http://schemas.microsoft.com/office/powerpoint/2010/main" val="3606694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>
            <a:extLst>
              <a:ext uri="{FF2B5EF4-FFF2-40B4-BE49-F238E27FC236}">
                <a16:creationId xmlns:a16="http://schemas.microsoft.com/office/drawing/2014/main" id="{25236D0A-B266-C09D-1442-E4E54E691B77}"/>
              </a:ext>
            </a:extLst>
          </p:cNvPr>
          <p:cNvSpPr txBox="1">
            <a:spLocks/>
          </p:cNvSpPr>
          <p:nvPr/>
        </p:nvSpPr>
        <p:spPr>
          <a:xfrm>
            <a:off x="956268" y="206293"/>
            <a:ext cx="10279464" cy="627721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3600" dirty="0"/>
              <a:t>INCIDENZA DELLE NEOPLASIE IN PZ CON OBESITA’ SARCOPENICA </a:t>
            </a:r>
          </a:p>
        </p:txBody>
      </p:sp>
      <p:sp>
        <p:nvSpPr>
          <p:cNvPr id="3" name="Rettangolo 2"/>
          <p:cNvSpPr/>
          <p:nvPr/>
        </p:nvSpPr>
        <p:spPr>
          <a:xfrm>
            <a:off x="6723384" y="3335055"/>
            <a:ext cx="4811477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100" dirty="0" err="1"/>
              <a:t>Many</a:t>
            </a:r>
            <a:r>
              <a:rPr lang="it-IT" sz="1100" dirty="0"/>
              <a:t> </a:t>
            </a:r>
            <a:r>
              <a:rPr lang="it-IT" sz="1100" dirty="0" err="1"/>
              <a:t>studies</a:t>
            </a:r>
            <a:r>
              <a:rPr lang="it-IT" sz="1100" dirty="0"/>
              <a:t> </a:t>
            </a:r>
            <a:r>
              <a:rPr lang="it-IT" sz="1100" dirty="0" err="1"/>
              <a:t>have</a:t>
            </a:r>
            <a:r>
              <a:rPr lang="it-IT" sz="1100" dirty="0"/>
              <a:t> </a:t>
            </a:r>
            <a:r>
              <a:rPr lang="it-IT" sz="1100" dirty="0" err="1"/>
              <a:t>investigated</a:t>
            </a:r>
            <a:r>
              <a:rPr lang="it-IT" sz="1100" dirty="0"/>
              <a:t> the </a:t>
            </a:r>
            <a:r>
              <a:rPr lang="it-IT" sz="1100" dirty="0" err="1"/>
              <a:t>prevalence</a:t>
            </a:r>
            <a:r>
              <a:rPr lang="it-IT" sz="1100" dirty="0"/>
              <a:t> of </a:t>
            </a:r>
            <a:r>
              <a:rPr lang="it-IT" sz="1100" dirty="0" err="1"/>
              <a:t>sarcopenic</a:t>
            </a:r>
            <a:r>
              <a:rPr lang="it-IT" sz="1100" dirty="0"/>
              <a:t> </a:t>
            </a:r>
            <a:r>
              <a:rPr lang="it-IT" sz="1100" dirty="0" err="1"/>
              <a:t>obesity</a:t>
            </a:r>
            <a:r>
              <a:rPr lang="it-IT" sz="1100" dirty="0"/>
              <a:t> in </a:t>
            </a:r>
            <a:r>
              <a:rPr lang="it-IT" sz="1100" dirty="0" err="1"/>
              <a:t>different</a:t>
            </a:r>
            <a:r>
              <a:rPr lang="it-IT" sz="1100" dirty="0"/>
              <a:t> </a:t>
            </a:r>
            <a:r>
              <a:rPr lang="it-IT" sz="1100" dirty="0" err="1"/>
              <a:t>cohorts</a:t>
            </a:r>
            <a:r>
              <a:rPr lang="it-IT" sz="1100" dirty="0"/>
              <a:t> of </a:t>
            </a:r>
            <a:r>
              <a:rPr lang="it-IT" sz="1100" dirty="0" err="1"/>
              <a:t>cancer</a:t>
            </a:r>
            <a:r>
              <a:rPr lang="it-IT" sz="1100" dirty="0"/>
              <a:t> </a:t>
            </a:r>
            <a:r>
              <a:rPr lang="it-IT" sz="1100" dirty="0" err="1"/>
              <a:t>patients</a:t>
            </a:r>
            <a:r>
              <a:rPr lang="it-IT" sz="1100" dirty="0"/>
              <a:t>, </a:t>
            </a:r>
            <a:r>
              <a:rPr lang="it-IT" sz="1100" dirty="0" err="1"/>
              <a:t>including</a:t>
            </a:r>
            <a:r>
              <a:rPr lang="it-IT" sz="1100" dirty="0"/>
              <a:t> </a:t>
            </a:r>
            <a:r>
              <a:rPr lang="it-IT" sz="1100" dirty="0" err="1"/>
              <a:t>oropharyngeal</a:t>
            </a:r>
            <a:r>
              <a:rPr lang="it-IT" sz="1100" dirty="0"/>
              <a:t>, </a:t>
            </a:r>
            <a:r>
              <a:rPr lang="it-IT" sz="1100" dirty="0" err="1"/>
              <a:t>lung</a:t>
            </a:r>
            <a:r>
              <a:rPr lang="it-IT" sz="1100" dirty="0"/>
              <a:t>, </a:t>
            </a:r>
            <a:r>
              <a:rPr lang="it-IT" sz="1100" dirty="0" err="1"/>
              <a:t>gastrointestinal</a:t>
            </a:r>
            <a:r>
              <a:rPr lang="it-IT" sz="1100" dirty="0"/>
              <a:t>, </a:t>
            </a:r>
            <a:r>
              <a:rPr lang="it-IT" sz="1100" dirty="0" err="1"/>
              <a:t>liver</a:t>
            </a:r>
            <a:r>
              <a:rPr lang="it-IT" sz="1100" dirty="0"/>
              <a:t> and </a:t>
            </a:r>
            <a:r>
              <a:rPr lang="it-IT" sz="1100" dirty="0" err="1"/>
              <a:t>pancreatic</a:t>
            </a:r>
            <a:r>
              <a:rPr lang="it-IT" sz="1100" dirty="0"/>
              <a:t>, </a:t>
            </a:r>
            <a:r>
              <a:rPr lang="it-IT" sz="1100" dirty="0" err="1"/>
              <a:t>urinary</a:t>
            </a:r>
            <a:r>
              <a:rPr lang="it-IT" sz="1100" dirty="0"/>
              <a:t>, </a:t>
            </a:r>
            <a:r>
              <a:rPr lang="it-IT" sz="1100" dirty="0" err="1"/>
              <a:t>breast</a:t>
            </a:r>
            <a:r>
              <a:rPr lang="it-IT" sz="1100" dirty="0"/>
              <a:t>, melanoma and </a:t>
            </a:r>
            <a:r>
              <a:rPr lang="it-IT" sz="1100" dirty="0" err="1"/>
              <a:t>lymphoma</a:t>
            </a:r>
            <a:r>
              <a:rPr lang="it-IT" sz="1100" dirty="0"/>
              <a:t>. On the </a:t>
            </a:r>
            <a:r>
              <a:rPr lang="it-IT" sz="1100" dirty="0" err="1"/>
              <a:t>other</a:t>
            </a:r>
            <a:r>
              <a:rPr lang="it-IT" sz="1100" dirty="0"/>
              <a:t> </a:t>
            </a:r>
            <a:r>
              <a:rPr lang="it-IT" sz="1100" dirty="0" err="1"/>
              <a:t>hand</a:t>
            </a:r>
            <a:r>
              <a:rPr lang="it-IT" sz="1100" dirty="0"/>
              <a:t>, the </a:t>
            </a:r>
            <a:r>
              <a:rPr lang="it-IT" sz="1100" dirty="0" err="1"/>
              <a:t>lack</a:t>
            </a:r>
            <a:r>
              <a:rPr lang="it-IT" sz="1100" dirty="0"/>
              <a:t> of </a:t>
            </a:r>
            <a:r>
              <a:rPr lang="it-IT" sz="1100" dirty="0" err="1"/>
              <a:t>uniform</a:t>
            </a:r>
            <a:r>
              <a:rPr lang="it-IT" sz="1100" dirty="0"/>
              <a:t> </a:t>
            </a:r>
            <a:r>
              <a:rPr lang="it-IT" sz="1100" dirty="0" err="1"/>
              <a:t>diagnostic</a:t>
            </a:r>
            <a:r>
              <a:rPr lang="it-IT" sz="1100" dirty="0"/>
              <a:t> </a:t>
            </a:r>
            <a:r>
              <a:rPr lang="it-IT" sz="1100" dirty="0" err="1"/>
              <a:t>criteria</a:t>
            </a:r>
            <a:r>
              <a:rPr lang="it-IT" sz="1100" dirty="0"/>
              <a:t> for </a:t>
            </a:r>
            <a:r>
              <a:rPr lang="it-IT" sz="1100" dirty="0" err="1"/>
              <a:t>sarcopenic</a:t>
            </a:r>
            <a:r>
              <a:rPr lang="it-IT" sz="1100" dirty="0"/>
              <a:t> </a:t>
            </a:r>
            <a:r>
              <a:rPr lang="it-IT" sz="1100" dirty="0" err="1"/>
              <a:t>obesity</a:t>
            </a:r>
            <a:r>
              <a:rPr lang="it-IT" sz="1100" dirty="0"/>
              <a:t> </a:t>
            </a:r>
            <a:r>
              <a:rPr lang="it-IT" sz="1100" dirty="0" err="1"/>
              <a:t>hampers</a:t>
            </a:r>
            <a:r>
              <a:rPr lang="it-IT" sz="1100" dirty="0"/>
              <a:t> the </a:t>
            </a:r>
            <a:r>
              <a:rPr lang="it-IT" sz="1100" dirty="0" err="1"/>
              <a:t>identification</a:t>
            </a:r>
            <a:r>
              <a:rPr lang="it-IT" sz="1100" dirty="0"/>
              <a:t> of </a:t>
            </a:r>
            <a:r>
              <a:rPr lang="it-IT" sz="1100" dirty="0" err="1"/>
              <a:t>patients</a:t>
            </a:r>
            <a:r>
              <a:rPr lang="it-IT" sz="1100" dirty="0"/>
              <a:t> and the </a:t>
            </a:r>
            <a:r>
              <a:rPr lang="it-IT" sz="1100" dirty="0" err="1"/>
              <a:t>assessment</a:t>
            </a:r>
            <a:r>
              <a:rPr lang="it-IT" sz="1100" dirty="0"/>
              <a:t> of </a:t>
            </a:r>
            <a:r>
              <a:rPr lang="it-IT" sz="1100" dirty="0" err="1"/>
              <a:t>associated</a:t>
            </a:r>
            <a:r>
              <a:rPr lang="it-IT" sz="1100" dirty="0"/>
              <a:t> </a:t>
            </a:r>
            <a:r>
              <a:rPr lang="it-IT" sz="1100" dirty="0" err="1"/>
              <a:t>outcomes</a:t>
            </a:r>
            <a:r>
              <a:rPr lang="it-IT" sz="1100" dirty="0"/>
              <a:t> and, </a:t>
            </a:r>
            <a:r>
              <a:rPr lang="it-IT" sz="1100" dirty="0" err="1"/>
              <a:t>consequently</a:t>
            </a:r>
            <a:r>
              <a:rPr lang="it-IT" sz="1100" dirty="0"/>
              <a:t>, </a:t>
            </a:r>
            <a:r>
              <a:rPr lang="it-IT" sz="1100" dirty="0" err="1"/>
              <a:t>negatively</a:t>
            </a:r>
            <a:r>
              <a:rPr lang="it-IT" sz="1100" dirty="0"/>
              <a:t> </a:t>
            </a:r>
            <a:r>
              <a:rPr lang="it-IT" sz="1100" dirty="0" err="1"/>
              <a:t>affects</a:t>
            </a:r>
            <a:r>
              <a:rPr lang="it-IT" sz="1100" dirty="0"/>
              <a:t> the </a:t>
            </a:r>
            <a:r>
              <a:rPr lang="it-IT" sz="1100" dirty="0" err="1"/>
              <a:t>development</a:t>
            </a:r>
            <a:r>
              <a:rPr lang="it-IT" sz="1100" dirty="0"/>
              <a:t> of </a:t>
            </a:r>
            <a:r>
              <a:rPr lang="it-IT" sz="1100" dirty="0" err="1"/>
              <a:t>prevention</a:t>
            </a:r>
            <a:r>
              <a:rPr lang="it-IT" sz="1100" dirty="0"/>
              <a:t> and treatment </a:t>
            </a:r>
            <a:r>
              <a:rPr lang="it-IT" sz="1100" dirty="0" err="1"/>
              <a:t>strategies</a:t>
            </a:r>
            <a:r>
              <a:rPr lang="it-IT" sz="1100" dirty="0"/>
              <a:t> for </a:t>
            </a:r>
            <a:r>
              <a:rPr lang="it-IT" sz="1100" dirty="0" err="1"/>
              <a:t>sarcopenic</a:t>
            </a:r>
            <a:r>
              <a:rPr lang="it-IT" sz="1100" dirty="0"/>
              <a:t> </a:t>
            </a:r>
            <a:r>
              <a:rPr lang="it-IT" sz="1100" dirty="0" err="1"/>
              <a:t>obesity</a:t>
            </a:r>
            <a:r>
              <a:rPr lang="it-IT" sz="1100" dirty="0"/>
              <a:t>. </a:t>
            </a:r>
            <a:r>
              <a:rPr lang="it-IT" sz="1100" b="1" dirty="0">
                <a:highlight>
                  <a:srgbClr val="FFFF00"/>
                </a:highlight>
              </a:rPr>
              <a:t>The </a:t>
            </a:r>
            <a:r>
              <a:rPr lang="it-IT" sz="1100" b="1" dirty="0" err="1">
                <a:highlight>
                  <a:srgbClr val="FFFF00"/>
                </a:highlight>
              </a:rPr>
              <a:t>prevalence</a:t>
            </a:r>
            <a:r>
              <a:rPr lang="it-IT" sz="1100" b="1" dirty="0">
                <a:highlight>
                  <a:srgbClr val="FFFF00"/>
                </a:highlight>
              </a:rPr>
              <a:t> of </a:t>
            </a:r>
            <a:r>
              <a:rPr lang="it-IT" sz="1100" b="1" dirty="0" err="1">
                <a:highlight>
                  <a:srgbClr val="FFFF00"/>
                </a:highlight>
              </a:rPr>
              <a:t>sarcopenic</a:t>
            </a:r>
            <a:r>
              <a:rPr lang="it-IT" sz="1100" b="1" dirty="0">
                <a:highlight>
                  <a:srgbClr val="FFFF00"/>
                </a:highlight>
              </a:rPr>
              <a:t> </a:t>
            </a:r>
            <a:r>
              <a:rPr lang="it-IT" sz="1100" b="1" dirty="0" err="1">
                <a:highlight>
                  <a:srgbClr val="FFFF00"/>
                </a:highlight>
              </a:rPr>
              <a:t>obesity</a:t>
            </a:r>
            <a:r>
              <a:rPr lang="it-IT" sz="1100" b="1" dirty="0">
                <a:highlight>
                  <a:srgbClr val="FFFF00"/>
                </a:highlight>
              </a:rPr>
              <a:t> in </a:t>
            </a:r>
            <a:r>
              <a:rPr lang="it-IT" sz="1100" b="1" dirty="0" err="1">
                <a:highlight>
                  <a:srgbClr val="FFFF00"/>
                </a:highlight>
              </a:rPr>
              <a:t>studies</a:t>
            </a:r>
            <a:r>
              <a:rPr lang="it-IT" sz="1100" b="1" dirty="0">
                <a:highlight>
                  <a:srgbClr val="FFFF00"/>
                </a:highlight>
              </a:rPr>
              <a:t> </a:t>
            </a:r>
            <a:r>
              <a:rPr lang="it-IT" sz="1100" b="1" dirty="0" err="1">
                <a:highlight>
                  <a:srgbClr val="FFFF00"/>
                </a:highlight>
              </a:rPr>
              <a:t>that</a:t>
            </a:r>
            <a:r>
              <a:rPr lang="it-IT" sz="1100" b="1" dirty="0">
                <a:highlight>
                  <a:srgbClr val="FFFF00"/>
                </a:highlight>
              </a:rPr>
              <a:t> include </a:t>
            </a:r>
            <a:r>
              <a:rPr lang="it-IT" sz="1100" b="1" dirty="0" err="1">
                <a:highlight>
                  <a:srgbClr val="FFFF00"/>
                </a:highlight>
              </a:rPr>
              <a:t>cancer</a:t>
            </a:r>
            <a:r>
              <a:rPr lang="it-IT" sz="1100" b="1" dirty="0">
                <a:highlight>
                  <a:srgbClr val="FFFF00"/>
                </a:highlight>
              </a:rPr>
              <a:t> </a:t>
            </a:r>
            <a:r>
              <a:rPr lang="it-IT" sz="1100" b="1" dirty="0" err="1">
                <a:highlight>
                  <a:srgbClr val="FFFF00"/>
                </a:highlight>
              </a:rPr>
              <a:t>patients</a:t>
            </a:r>
            <a:r>
              <a:rPr lang="it-IT" sz="1100" b="1" dirty="0">
                <a:highlight>
                  <a:srgbClr val="FFFF00"/>
                </a:highlight>
              </a:rPr>
              <a:t> </a:t>
            </a:r>
            <a:r>
              <a:rPr lang="it-IT" sz="1100" b="1" dirty="0" err="1">
                <a:highlight>
                  <a:srgbClr val="FFFF00"/>
                </a:highlight>
              </a:rPr>
              <a:t>varies</a:t>
            </a:r>
            <a:r>
              <a:rPr lang="it-IT" sz="1100" b="1" dirty="0">
                <a:highlight>
                  <a:srgbClr val="FFFF00"/>
                </a:highlight>
              </a:rPr>
              <a:t> from 1-29% in </a:t>
            </a:r>
            <a:r>
              <a:rPr lang="it-IT" sz="1100" b="1" dirty="0" err="1">
                <a:highlight>
                  <a:srgbClr val="FFFF00"/>
                </a:highlight>
              </a:rPr>
              <a:t>studies</a:t>
            </a:r>
            <a:r>
              <a:rPr lang="it-IT" sz="1100" b="1" dirty="0">
                <a:highlight>
                  <a:srgbClr val="FFFF00"/>
                </a:highlight>
              </a:rPr>
              <a:t> of </a:t>
            </a:r>
            <a:r>
              <a:rPr lang="it-IT" sz="1100" b="1" dirty="0" err="1">
                <a:highlight>
                  <a:srgbClr val="FFFF00"/>
                </a:highlight>
              </a:rPr>
              <a:t>patients</a:t>
            </a:r>
            <a:r>
              <a:rPr lang="it-IT" sz="1100" b="1" dirty="0">
                <a:highlight>
                  <a:srgbClr val="FFFF00"/>
                </a:highlight>
              </a:rPr>
              <a:t> in </a:t>
            </a:r>
            <a:r>
              <a:rPr lang="it-IT" sz="1100" b="1" dirty="0" err="1">
                <a:highlight>
                  <a:srgbClr val="FFFF00"/>
                </a:highlight>
              </a:rPr>
              <a:t>all</a:t>
            </a:r>
            <a:r>
              <a:rPr lang="it-IT" sz="1100" b="1" dirty="0">
                <a:highlight>
                  <a:srgbClr val="FFFF00"/>
                </a:highlight>
              </a:rPr>
              <a:t> BMI </a:t>
            </a:r>
            <a:r>
              <a:rPr lang="it-IT" sz="1100" b="1" dirty="0" err="1">
                <a:highlight>
                  <a:srgbClr val="FFFF00"/>
                </a:highlight>
              </a:rPr>
              <a:t>categories</a:t>
            </a:r>
            <a:r>
              <a:rPr lang="it-IT" sz="1100" b="1" dirty="0">
                <a:highlight>
                  <a:srgbClr val="FFFF00"/>
                </a:highlight>
              </a:rPr>
              <a:t> and from 15% to 36% in </a:t>
            </a:r>
            <a:r>
              <a:rPr lang="it-IT" sz="1100" b="1" dirty="0" err="1">
                <a:highlight>
                  <a:srgbClr val="FFFF00"/>
                </a:highlight>
              </a:rPr>
              <a:t>studies</a:t>
            </a:r>
            <a:r>
              <a:rPr lang="it-IT" sz="1100" b="1" dirty="0">
                <a:highlight>
                  <a:srgbClr val="FFFF00"/>
                </a:highlight>
              </a:rPr>
              <a:t> of </a:t>
            </a:r>
            <a:r>
              <a:rPr lang="it-IT" sz="1100" b="1" dirty="0" err="1">
                <a:highlight>
                  <a:srgbClr val="FFFF00"/>
                </a:highlight>
              </a:rPr>
              <a:t>overweight</a:t>
            </a:r>
            <a:r>
              <a:rPr lang="it-IT" sz="1100" b="1" dirty="0">
                <a:highlight>
                  <a:srgbClr val="FFFF00"/>
                </a:highlight>
              </a:rPr>
              <a:t>/obese </a:t>
            </a:r>
            <a:r>
              <a:rPr lang="it-IT" sz="1100" b="1" dirty="0" err="1">
                <a:highlight>
                  <a:srgbClr val="FFFF00"/>
                </a:highlight>
              </a:rPr>
              <a:t>patients</a:t>
            </a:r>
            <a:r>
              <a:rPr lang="it-IT" sz="1100" b="1" dirty="0"/>
              <a:t>. </a:t>
            </a:r>
            <a:r>
              <a:rPr lang="it-IT" sz="1100" dirty="0"/>
              <a:t>The </a:t>
            </a:r>
            <a:r>
              <a:rPr lang="it-IT" sz="1100" dirty="0" err="1"/>
              <a:t>lowest</a:t>
            </a:r>
            <a:r>
              <a:rPr lang="it-IT" sz="1100" dirty="0"/>
              <a:t> </a:t>
            </a:r>
            <a:r>
              <a:rPr lang="it-IT" sz="1100" dirty="0" err="1"/>
              <a:t>prevalence</a:t>
            </a:r>
            <a:r>
              <a:rPr lang="it-IT" sz="1100" dirty="0"/>
              <a:t> of </a:t>
            </a:r>
            <a:r>
              <a:rPr lang="it-IT" sz="1100" dirty="0" err="1"/>
              <a:t>sarcopenic</a:t>
            </a:r>
            <a:r>
              <a:rPr lang="it-IT" sz="1100" dirty="0"/>
              <a:t> </a:t>
            </a:r>
            <a:r>
              <a:rPr lang="it-IT" sz="1100" dirty="0" err="1"/>
              <a:t>obesity</a:t>
            </a:r>
            <a:r>
              <a:rPr lang="it-IT" sz="1100" dirty="0"/>
              <a:t> </a:t>
            </a:r>
            <a:r>
              <a:rPr lang="it-IT" sz="1100" dirty="0" err="1"/>
              <a:t>is</a:t>
            </a:r>
            <a:r>
              <a:rPr lang="it-IT" sz="1100" dirty="0"/>
              <a:t> </a:t>
            </a:r>
            <a:r>
              <a:rPr lang="it-IT" sz="1100" dirty="0" err="1"/>
              <a:t>found</a:t>
            </a:r>
            <a:r>
              <a:rPr lang="it-IT" sz="1100" dirty="0"/>
              <a:t> in </a:t>
            </a:r>
            <a:r>
              <a:rPr lang="it-IT" sz="1100" dirty="0" err="1"/>
              <a:t>early</a:t>
            </a:r>
            <a:r>
              <a:rPr lang="it-IT" sz="1100" dirty="0"/>
              <a:t> </a:t>
            </a:r>
            <a:r>
              <a:rPr lang="it-IT" sz="1100" dirty="0" err="1"/>
              <a:t>disease</a:t>
            </a:r>
            <a:r>
              <a:rPr lang="it-IT" sz="1100" dirty="0"/>
              <a:t> </a:t>
            </a:r>
            <a:r>
              <a:rPr lang="it-IT" sz="1100" dirty="0" err="1"/>
              <a:t>stages</a:t>
            </a:r>
            <a:r>
              <a:rPr lang="it-IT" sz="1100" dirty="0"/>
              <a:t> and the </a:t>
            </a:r>
            <a:r>
              <a:rPr lang="it-IT" sz="1100" dirty="0" err="1"/>
              <a:t>highest</a:t>
            </a:r>
            <a:r>
              <a:rPr lang="it-IT" sz="1100" dirty="0"/>
              <a:t> in </a:t>
            </a:r>
            <a:r>
              <a:rPr lang="it-IT" sz="1100" dirty="0" err="1"/>
              <a:t>locally</a:t>
            </a:r>
            <a:r>
              <a:rPr lang="it-IT" sz="1100" dirty="0"/>
              <a:t> </a:t>
            </a:r>
            <a:r>
              <a:rPr lang="it-IT" sz="1100" dirty="0" err="1"/>
              <a:t>advanced</a:t>
            </a:r>
            <a:r>
              <a:rPr lang="it-IT" sz="1100" dirty="0"/>
              <a:t> or </a:t>
            </a:r>
            <a:r>
              <a:rPr lang="it-IT" sz="1100" dirty="0" err="1"/>
              <a:t>metastatic</a:t>
            </a:r>
            <a:r>
              <a:rPr lang="it-IT" sz="1100" dirty="0"/>
              <a:t> </a:t>
            </a:r>
            <a:r>
              <a:rPr lang="it-IT" sz="1100" dirty="0" err="1"/>
              <a:t>disease</a:t>
            </a:r>
            <a:r>
              <a:rPr lang="it-IT" sz="1100" dirty="0"/>
              <a:t>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68" y="3321277"/>
            <a:ext cx="5767116" cy="198193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45" y="920809"/>
            <a:ext cx="5742366" cy="2313672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6723383" y="2167357"/>
            <a:ext cx="48114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dirty="0"/>
              <a:t>The mean overall rate of SO was 9.3% (range 2.3%–14.6%) and 17.9% (range 2.3%36.6%) when all BMIs&gt;25 were considered.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2658128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25236D0A-B266-C09D-1442-E4E54E691B77}"/>
              </a:ext>
            </a:extLst>
          </p:cNvPr>
          <p:cNvSpPr txBox="1">
            <a:spLocks/>
          </p:cNvSpPr>
          <p:nvPr/>
        </p:nvSpPr>
        <p:spPr>
          <a:xfrm>
            <a:off x="956268" y="206293"/>
            <a:ext cx="10279464" cy="627721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POSSIBILE MECCANISMO D’AZIONE DELLA OBESITA’ SARCOPENICA NEI PZ NEOPLASTICI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871" y="763398"/>
            <a:ext cx="5739868" cy="514400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82" y="1113255"/>
            <a:ext cx="5049389" cy="1764169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526482" y="2795517"/>
            <a:ext cx="50493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Aumento stress </a:t>
            </a:r>
            <a:r>
              <a:rPr lang="it-IT" sz="1600" dirty="0" err="1"/>
              <a:t>ossiditavo</a:t>
            </a:r>
            <a:r>
              <a:rPr lang="it-IT" sz="1600" dirty="0"/>
              <a:t>+ </a:t>
            </a:r>
            <a:r>
              <a:rPr lang="it-IT" sz="1600" dirty="0" err="1"/>
              <a:t>lipotossicità</a:t>
            </a:r>
            <a:r>
              <a:rPr lang="it-IT" sz="1600" dirty="0"/>
              <a:t>+ </a:t>
            </a:r>
            <a:r>
              <a:rPr lang="it-IT" sz="1600" dirty="0" err="1"/>
              <a:t>insulino</a:t>
            </a:r>
            <a:r>
              <a:rPr lang="it-IT" sz="1600" dirty="0"/>
              <a:t> resistenza= </a:t>
            </a:r>
            <a:r>
              <a:rPr lang="it-IT" sz="1600" dirty="0" err="1"/>
              <a:t>automeo</a:t>
            </a:r>
            <a:r>
              <a:rPr lang="it-IT" sz="1600" dirty="0"/>
              <a:t> dei ROS mutagenici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l’</a:t>
            </a:r>
            <a:r>
              <a:rPr lang="it-IT" sz="1600" dirty="0" err="1"/>
              <a:t>Insulino</a:t>
            </a:r>
            <a:r>
              <a:rPr lang="it-IT" sz="1600" dirty="0"/>
              <a:t> resistenza aumenta la proteolisi e gli aminoacidi rilasciati dai muscoli favoriscono la crescita neoplastica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Aumento dell’insulina circolante associata a </a:t>
            </a:r>
            <a:r>
              <a:rPr lang="it-IT" sz="1600" dirty="0" err="1"/>
              <a:t>insulino</a:t>
            </a:r>
            <a:r>
              <a:rPr lang="it-IT" sz="1600" dirty="0"/>
              <a:t> resistenza favorisce la crescita neoplastica ed aumenta anche l’interazione con IGF1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Aumento ormoni come testosterone-estrogeni-estradiolo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Aumento delle </a:t>
            </a:r>
            <a:r>
              <a:rPr lang="it-IT" sz="1600" dirty="0" err="1"/>
              <a:t>adipochine</a:t>
            </a:r>
            <a:endParaRPr 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8085936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1111</TotalTime>
  <Words>816</Words>
  <Application>Microsoft Macintosh PowerPoint</Application>
  <PresentationFormat>Widescreen</PresentationFormat>
  <Paragraphs>75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1" baseType="lpstr">
      <vt:lpstr>Arial</vt:lpstr>
      <vt:lpstr>Calibri</vt:lpstr>
      <vt:lpstr>Google Sans</vt:lpstr>
      <vt:lpstr>Times New Roman</vt:lpstr>
      <vt:lpstr>Wingdings</vt:lpstr>
      <vt:lpstr>RetrospectVTI</vt:lpstr>
      <vt:lpstr>OBESITA’ SARCOPENICA E CACHESSIA NEOPLASTICA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Giovanni Merola</cp:lastModifiedBy>
  <cp:revision>30</cp:revision>
  <dcterms:created xsi:type="dcterms:W3CDTF">2022-02-27T17:36:31Z</dcterms:created>
  <dcterms:modified xsi:type="dcterms:W3CDTF">2025-04-19T19:50:54Z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